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25"/>
  </p:notesMasterIdLst>
  <p:sldIdLst>
    <p:sldId id="256" r:id="rId2"/>
    <p:sldId id="278" r:id="rId3"/>
    <p:sldId id="300" r:id="rId4"/>
    <p:sldId id="319" r:id="rId5"/>
    <p:sldId id="292" r:id="rId6"/>
    <p:sldId id="301" r:id="rId7"/>
    <p:sldId id="308" r:id="rId8"/>
    <p:sldId id="318" r:id="rId9"/>
    <p:sldId id="302" r:id="rId10"/>
    <p:sldId id="289" r:id="rId11"/>
    <p:sldId id="287" r:id="rId12"/>
    <p:sldId id="309" r:id="rId13"/>
    <p:sldId id="311" r:id="rId14"/>
    <p:sldId id="293" r:id="rId15"/>
    <p:sldId id="294" r:id="rId16"/>
    <p:sldId id="314" r:id="rId17"/>
    <p:sldId id="315" r:id="rId18"/>
    <p:sldId id="313" r:id="rId19"/>
    <p:sldId id="295" r:id="rId20"/>
    <p:sldId id="316" r:id="rId21"/>
    <p:sldId id="273" r:id="rId22"/>
    <p:sldId id="312" r:id="rId23"/>
    <p:sldId id="267" r:id="rId2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7" autoAdjust="0"/>
    <p:restoredTop sz="94660"/>
  </p:normalViewPr>
  <p:slideViewPr>
    <p:cSldViewPr>
      <p:cViewPr varScale="1">
        <p:scale>
          <a:sx n="105" d="100"/>
          <a:sy n="105" d="100"/>
        </p:scale>
        <p:origin x="734" y="77"/>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C6CFAE-19FF-4F22-82EE-941928428E97}" type="datetimeFigureOut">
              <a:rPr lang="en-IN" smtClean="0"/>
              <a:t>04-12-2023</a:t>
            </a:fld>
            <a:endParaRPr lang="en-IN"/>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B0C81F-C97E-42D1-8F56-4B681E70C37A}" type="slidenum">
              <a:rPr lang="en-IN" smtClean="0"/>
              <a:t>‹#›</a:t>
            </a:fld>
            <a:endParaRPr lang="en-IN"/>
          </a:p>
        </p:txBody>
      </p:sp>
    </p:spTree>
    <p:extLst>
      <p:ext uri="{BB962C8B-B14F-4D97-AF65-F5344CB8AC3E}">
        <p14:creationId xmlns:p14="http://schemas.microsoft.com/office/powerpoint/2010/main" val="86681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14299"/>
            <a:ext cx="1981200" cy="4917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15442"/>
            <a:ext cx="6705600" cy="49149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1539720"/>
            <a:ext cx="1981200" cy="1371600"/>
          </a:xfrm>
        </p:spPr>
        <p:txBody>
          <a:bodyPr anchor="ctr">
            <a:normAutofit/>
          </a:bodyPr>
          <a:lstStyle>
            <a:lvl1pPr marL="0" indent="0" algn="l">
              <a:buNone/>
              <a:defRPr sz="1900" spc="0">
                <a:solidFill>
                  <a:srgbClr val="FFFFFF"/>
                </a:solidFill>
                <a:latin typeface="Cambria" panose="0204050305040603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Slide Number Placeholder 10"/>
          <p:cNvSpPr>
            <a:spLocks noGrp="1"/>
          </p:cNvSpPr>
          <p:nvPr>
            <p:ph type="sldNum" sz="quarter" idx="11"/>
          </p:nvPr>
        </p:nvSpPr>
        <p:spPr>
          <a:xfrm>
            <a:off x="6251603" y="4770090"/>
            <a:ext cx="582966" cy="205740"/>
          </a:xfrm>
        </p:spPr>
        <p:txBody>
          <a:bodyPr/>
          <a:lstStyle>
            <a:lvl1pPr>
              <a:defRPr spc="0">
                <a:solidFill>
                  <a:srgbClr val="FFFFFF"/>
                </a:solidFill>
                <a:latin typeface="Cambria" panose="02040503050406030204" pitchFamily="18" charset="0"/>
              </a:defRPr>
            </a:lvl1pPr>
          </a:lstStyle>
          <a:p>
            <a:fld id="{688F5B63-F7B7-48B0-9254-22DE85AFDBC7}" type="slidenum">
              <a:rPr lang="en-IN" smtClean="0"/>
              <a:pPr/>
              <a:t>‹#›</a:t>
            </a:fld>
            <a:endParaRPr lang="en-IN"/>
          </a:p>
        </p:txBody>
      </p:sp>
      <p:sp>
        <p:nvSpPr>
          <p:cNvPr id="12" name="Footer Placeholder 11"/>
          <p:cNvSpPr>
            <a:spLocks noGrp="1"/>
          </p:cNvSpPr>
          <p:nvPr>
            <p:ph type="ftr" sz="quarter" idx="12"/>
          </p:nvPr>
        </p:nvSpPr>
        <p:spPr>
          <a:xfrm>
            <a:off x="2752725" y="4767263"/>
            <a:ext cx="3352800" cy="205740"/>
          </a:xfrm>
        </p:spPr>
        <p:txBody>
          <a:bodyPr/>
          <a:lstStyle>
            <a:lvl1pPr>
              <a:defRPr spc="0">
                <a:solidFill>
                  <a:schemeClr val="bg2"/>
                </a:solidFill>
                <a:latin typeface="Cambria" panose="02040503050406030204" pitchFamily="18" charset="0"/>
              </a:defRPr>
            </a:lvl1pPr>
          </a:lstStyle>
          <a:p>
            <a:r>
              <a:rPr lang="en-IN"/>
              <a:t>www.imc-itawards.in</a:t>
            </a:r>
            <a:endParaRPr lang="en-IN" dirty="0"/>
          </a:p>
        </p:txBody>
      </p:sp>
      <p:sp>
        <p:nvSpPr>
          <p:cNvPr id="13" name="Title 12"/>
          <p:cNvSpPr>
            <a:spLocks noGrp="1"/>
          </p:cNvSpPr>
          <p:nvPr>
            <p:ph type="title"/>
          </p:nvPr>
        </p:nvSpPr>
        <p:spPr>
          <a:xfrm>
            <a:off x="457200" y="1539720"/>
            <a:ext cx="6324600" cy="1371600"/>
          </a:xfrm>
        </p:spPr>
        <p:txBody>
          <a:bodyPr/>
          <a:lstStyle>
            <a:lvl1pPr algn="r">
              <a:defRPr sz="4200" spc="0" baseline="0">
                <a:latin typeface="Cambria" panose="02040503050406030204" pitchFamily="18" charset="0"/>
              </a:defRPr>
            </a:lvl1pPr>
          </a:lstStyle>
          <a:p>
            <a:r>
              <a:rPr lang="en-US"/>
              <a:t>Click to edit Master title style</a:t>
            </a:r>
            <a:endParaRPr lang="en-US" dirty="0"/>
          </a:p>
        </p:txBody>
      </p:sp>
      <p:grpSp>
        <p:nvGrpSpPr>
          <p:cNvPr id="15" name="Group 14"/>
          <p:cNvGrpSpPr/>
          <p:nvPr userDrawn="1"/>
        </p:nvGrpSpPr>
        <p:grpSpPr>
          <a:xfrm>
            <a:off x="7017668" y="3795887"/>
            <a:ext cx="1973932" cy="1234456"/>
            <a:chOff x="-14808" y="4447483"/>
            <a:chExt cx="1175921" cy="702727"/>
          </a:xfrm>
        </p:grpSpPr>
        <p:pic>
          <p:nvPicPr>
            <p:cNvPr id="16" name="Picture 15"/>
            <p:cNvPicPr>
              <a:picLocks noChangeAspect="1"/>
            </p:cNvPicPr>
            <p:nvPr userDrawn="1"/>
          </p:nvPicPr>
          <p:blipFill rotWithShape="1">
            <a:blip r:embed="rId2" cstate="email">
              <a:biLevel thresh="25000"/>
              <a:extLst>
                <a:ext uri="{BEBA8EAE-BF5A-486C-A8C5-ECC9F3942E4B}">
                  <a14:imgProps xmlns:a14="http://schemas.microsoft.com/office/drawing/2010/main">
                    <a14:imgLayer r:embed="rId3">
                      <a14:imgEffect>
                        <a14:backgroundRemoval t="0" b="100000" l="0" r="100000">
                          <a14:foregroundMark x1="89909" y1="42616" x2="99732" y2="56317"/>
                          <a14:foregroundMark x1="99946" y1="95641" x2="52764" y2="97776"/>
                          <a14:foregroundMark x1="69780" y1="87456" x2="91251" y2="88523"/>
                          <a14:foregroundMark x1="98604" y1="70374" x2="99732" y2="58185"/>
                          <a14:foregroundMark x1="99302" y1="76335" x2="99517" y2="81495"/>
                          <a14:foregroundMark x1="28824" y1="33363" x2="36876" y2="27402"/>
                          <a14:foregroundMark x1="33978" y1="95745" x2="47514" y2="93085"/>
                          <a14:backgroundMark x1="644" y1="21441" x2="72893" y2="2936"/>
                          <a14:backgroundMark x1="96133" y1="30851" x2="99724" y2="39894"/>
                        </a14:backgroundRemoval>
                      </a14:imgEffect>
                      <a14:imgEffect>
                        <a14:sharpenSoften amount="98000"/>
                      </a14:imgEffect>
                      <a14:imgEffect>
                        <a14:colorTemperature colorTemp="8725"/>
                      </a14:imgEffect>
                      <a14:imgEffect>
                        <a14:saturation sat="255000"/>
                      </a14:imgEffect>
                      <a14:imgEffect>
                        <a14:brightnessContrast bright="-29000" contrast="20000"/>
                      </a14:imgEffect>
                    </a14:imgLayer>
                  </a14:imgProps>
                </a:ext>
                <a:ext uri="{28A0092B-C50C-407E-A947-70E740481C1C}">
                  <a14:useLocalDpi xmlns:a14="http://schemas.microsoft.com/office/drawing/2010/main"/>
                </a:ext>
              </a:extLst>
            </a:blip>
            <a:srcRect/>
            <a:stretch/>
          </p:blipFill>
          <p:spPr>
            <a:xfrm>
              <a:off x="-14808" y="4522676"/>
              <a:ext cx="1175921" cy="627534"/>
            </a:xfrm>
            <a:prstGeom prst="rect">
              <a:avLst/>
            </a:prstGeom>
          </p:spPr>
        </p:pic>
        <p:pic>
          <p:nvPicPr>
            <p:cNvPr id="17" name="Picture 16">
              <a:extLst>
                <a:ext uri="{FF2B5EF4-FFF2-40B4-BE49-F238E27FC236}">
                  <a16:creationId xmlns="" xmlns:a16="http://schemas.microsoft.com/office/drawing/2014/main" id="{78E91DB3-A6D1-425D-AFB7-88044122A81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18" y="4447483"/>
              <a:ext cx="668880" cy="201383"/>
            </a:xfrm>
            <a:prstGeom prst="rect">
              <a:avLst/>
            </a:prstGeom>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Cambria" panose="02040503050406030204" pitchFamily="18" charset="0"/>
              </a:defRPr>
            </a:lvl1pPr>
            <a:lvl2pPr>
              <a:defRPr>
                <a:latin typeface="Cambria" panose="02040503050406030204" pitchFamily="18" charset="0"/>
              </a:defRPr>
            </a:lvl2pPr>
            <a:lvl3pPr>
              <a:defRPr>
                <a:latin typeface="Cambria" panose="02040503050406030204" pitchFamily="18" charset="0"/>
              </a:defRPr>
            </a:lvl3pPr>
            <a:lvl4pPr>
              <a:defRPr>
                <a:latin typeface="Cambria" panose="02040503050406030204" pitchFamily="18" charset="0"/>
              </a:defRPr>
            </a:lvl4pPr>
            <a:lvl5pPr>
              <a:defRPr>
                <a:latin typeface="Cambria" panose="020405030504060302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IN"/>
              <a:t>www.imc-itawards.in</a:t>
            </a:r>
            <a:endParaRPr lang="en-IN" dirty="0"/>
          </a:p>
        </p:txBody>
      </p:sp>
      <p:sp>
        <p:nvSpPr>
          <p:cNvPr id="6" name="Slide Number Placeholder 5"/>
          <p:cNvSpPr>
            <a:spLocks noGrp="1"/>
          </p:cNvSpPr>
          <p:nvPr>
            <p:ph type="sldNum" sz="quarter" idx="12"/>
          </p:nvPr>
        </p:nvSpPr>
        <p:spPr>
          <a:xfrm>
            <a:off x="7884368" y="4728461"/>
            <a:ext cx="582966" cy="205740"/>
          </a:xfrm>
        </p:spPr>
        <p:txBody>
          <a:bodyPr/>
          <a:lstStyle/>
          <a:p>
            <a:fld id="{688F5B63-F7B7-48B0-9254-22DE85AFDBC7}" type="slidenum">
              <a:rPr lang="en-IN" smtClean="0"/>
              <a:t>‹#›</a:t>
            </a:fld>
            <a:endParaRPr lang="en-IN"/>
          </a:p>
        </p:txBody>
      </p:sp>
      <p:sp>
        <p:nvSpPr>
          <p:cNvPr id="7" name="Title 6"/>
          <p:cNvSpPr>
            <a:spLocks noGrp="1"/>
          </p:cNvSpPr>
          <p:nvPr>
            <p:ph type="title"/>
          </p:nvPr>
        </p:nvSpPr>
        <p:spPr/>
        <p:txBody>
          <a:bodyPr/>
          <a:lstStyle>
            <a:lvl1pPr>
              <a:defRPr spc="0">
                <a:latin typeface="Cambria" panose="02040503050406030204" pitchFamily="18" charset="0"/>
              </a:defRPr>
            </a:lvl1pPr>
          </a:lstStyle>
          <a:p>
            <a:r>
              <a:rPr lang="en-US" dirty="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14299"/>
            <a:ext cx="1981200" cy="49171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15442"/>
            <a:ext cx="6705600" cy="4914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800" y="2169208"/>
            <a:ext cx="1600201" cy="1234440"/>
          </a:xfrm>
        </p:spPr>
        <p:txBody>
          <a:bodyPr anchor="ctr"/>
          <a:lstStyle>
            <a:lvl1pPr marL="0" indent="0">
              <a:buNone/>
              <a:defRPr sz="2000" spc="0">
                <a:solidFill>
                  <a:schemeClr val="bg2"/>
                </a:solidFill>
                <a:latin typeface="Cambria" panose="020405030504060302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Slide Number Placeholder 9"/>
          <p:cNvSpPr>
            <a:spLocks noGrp="1"/>
          </p:cNvSpPr>
          <p:nvPr>
            <p:ph type="sldNum" sz="quarter" idx="11"/>
          </p:nvPr>
        </p:nvSpPr>
        <p:spPr>
          <a:xfrm>
            <a:off x="6255984" y="4775042"/>
            <a:ext cx="582966" cy="205740"/>
          </a:xfrm>
        </p:spPr>
        <p:txBody>
          <a:bodyPr/>
          <a:lstStyle>
            <a:lvl1pPr>
              <a:defRPr spc="0">
                <a:solidFill>
                  <a:schemeClr val="bg2"/>
                </a:solidFill>
                <a:latin typeface="Cambria" panose="02040503050406030204" pitchFamily="18" charset="0"/>
              </a:defRPr>
            </a:lvl1pPr>
          </a:lstStyle>
          <a:p>
            <a:fld id="{688F5B63-F7B7-48B0-9254-22DE85AFDBC7}" type="slidenum">
              <a:rPr lang="en-IN" smtClean="0"/>
              <a:pPr/>
              <a:t>‹#›</a:t>
            </a:fld>
            <a:endParaRPr lang="en-IN" dirty="0"/>
          </a:p>
        </p:txBody>
      </p:sp>
      <p:sp>
        <p:nvSpPr>
          <p:cNvPr id="11" name="Footer Placeholder 10"/>
          <p:cNvSpPr>
            <a:spLocks noGrp="1"/>
          </p:cNvSpPr>
          <p:nvPr>
            <p:ph type="ftr" sz="quarter" idx="12"/>
          </p:nvPr>
        </p:nvSpPr>
        <p:spPr>
          <a:xfrm>
            <a:off x="2695575" y="4767263"/>
            <a:ext cx="3352800" cy="205740"/>
          </a:xfrm>
        </p:spPr>
        <p:txBody>
          <a:bodyPr/>
          <a:lstStyle>
            <a:lvl1pPr>
              <a:defRPr spc="0">
                <a:solidFill>
                  <a:srgbClr val="FFFFFF"/>
                </a:solidFill>
                <a:latin typeface="Cambria" panose="02040503050406030204" pitchFamily="18" charset="0"/>
              </a:defRPr>
            </a:lvl1pPr>
          </a:lstStyle>
          <a:p>
            <a:r>
              <a:rPr lang="en-IN"/>
              <a:t>www.imc-itawards.in</a:t>
            </a:r>
            <a:endParaRPr lang="en-IN" dirty="0"/>
          </a:p>
        </p:txBody>
      </p:sp>
      <p:sp>
        <p:nvSpPr>
          <p:cNvPr id="12" name="Title 11"/>
          <p:cNvSpPr>
            <a:spLocks noGrp="1"/>
          </p:cNvSpPr>
          <p:nvPr>
            <p:ph type="title"/>
          </p:nvPr>
        </p:nvSpPr>
        <p:spPr>
          <a:xfrm>
            <a:off x="381000" y="2169208"/>
            <a:ext cx="6324600" cy="1234440"/>
          </a:xfrm>
        </p:spPr>
        <p:txBody>
          <a:bodyPr/>
          <a:lstStyle>
            <a:lvl1pPr algn="r">
              <a:defRPr sz="4200" spc="0" baseline="0">
                <a:latin typeface="Cambria" panose="02040503050406030204" pitchFamily="18" charset="0"/>
              </a:defRPr>
            </a:lvl1pPr>
          </a:lstStyle>
          <a:p>
            <a:r>
              <a:rPr lang="en-US" dirty="0"/>
              <a:t>Click to edit Master title style</a:t>
            </a:r>
          </a:p>
        </p:txBody>
      </p:sp>
      <p:grpSp>
        <p:nvGrpSpPr>
          <p:cNvPr id="13" name="Group 12"/>
          <p:cNvGrpSpPr/>
          <p:nvPr userDrawn="1"/>
        </p:nvGrpSpPr>
        <p:grpSpPr>
          <a:xfrm>
            <a:off x="7010400" y="3795886"/>
            <a:ext cx="1981200" cy="1235599"/>
            <a:chOff x="-14808" y="4447483"/>
            <a:chExt cx="1175921" cy="702727"/>
          </a:xfrm>
        </p:grpSpPr>
        <p:pic>
          <p:nvPicPr>
            <p:cNvPr id="17" name="Picture 16"/>
            <p:cNvPicPr>
              <a:picLocks noChangeAspect="1"/>
            </p:cNvPicPr>
            <p:nvPr userDrawn="1"/>
          </p:nvPicPr>
          <p:blipFill rotWithShape="1">
            <a:blip r:embed="rId2" cstate="email">
              <a:biLevel thresh="25000"/>
              <a:extLst>
                <a:ext uri="{BEBA8EAE-BF5A-486C-A8C5-ECC9F3942E4B}">
                  <a14:imgProps xmlns:a14="http://schemas.microsoft.com/office/drawing/2010/main">
                    <a14:imgLayer r:embed="rId3">
                      <a14:imgEffect>
                        <a14:backgroundRemoval t="0" b="100000" l="0" r="100000">
                          <a14:foregroundMark x1="89909" y1="42616" x2="99732" y2="56317"/>
                          <a14:foregroundMark x1="99946" y1="95641" x2="52764" y2="97776"/>
                          <a14:foregroundMark x1="69780" y1="87456" x2="91251" y2="88523"/>
                          <a14:foregroundMark x1="98604" y1="70374" x2="99732" y2="58185"/>
                          <a14:foregroundMark x1="99302" y1="76335" x2="99517" y2="81495"/>
                          <a14:foregroundMark x1="28824" y1="33363" x2="36876" y2="27402"/>
                          <a14:foregroundMark x1="33978" y1="95745" x2="47514" y2="93085"/>
                          <a14:backgroundMark x1="644" y1="21441" x2="72893" y2="2936"/>
                          <a14:backgroundMark x1="96133" y1="30851" x2="99724" y2="39894"/>
                        </a14:backgroundRemoval>
                      </a14:imgEffect>
                      <a14:imgEffect>
                        <a14:sharpenSoften amount="98000"/>
                      </a14:imgEffect>
                      <a14:imgEffect>
                        <a14:colorTemperature colorTemp="8725"/>
                      </a14:imgEffect>
                      <a14:imgEffect>
                        <a14:saturation sat="255000"/>
                      </a14:imgEffect>
                      <a14:imgEffect>
                        <a14:brightnessContrast bright="-29000" contrast="20000"/>
                      </a14:imgEffect>
                    </a14:imgLayer>
                  </a14:imgProps>
                </a:ext>
                <a:ext uri="{28A0092B-C50C-407E-A947-70E740481C1C}">
                  <a14:useLocalDpi xmlns:a14="http://schemas.microsoft.com/office/drawing/2010/main"/>
                </a:ext>
              </a:extLst>
            </a:blip>
            <a:srcRect/>
            <a:stretch/>
          </p:blipFill>
          <p:spPr>
            <a:xfrm>
              <a:off x="-14808" y="4522676"/>
              <a:ext cx="1175921" cy="627534"/>
            </a:xfrm>
            <a:prstGeom prst="rect">
              <a:avLst/>
            </a:prstGeom>
          </p:spPr>
        </p:pic>
        <p:pic>
          <p:nvPicPr>
            <p:cNvPr id="18" name="Picture 17">
              <a:extLst>
                <a:ext uri="{FF2B5EF4-FFF2-40B4-BE49-F238E27FC236}">
                  <a16:creationId xmlns="" xmlns:a16="http://schemas.microsoft.com/office/drawing/2014/main" id="{78E91DB3-A6D1-425D-AFB7-88044122A81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18" y="4447483"/>
              <a:ext cx="668880" cy="201383"/>
            </a:xfrm>
            <a:prstGeom prst="rect">
              <a:avLst/>
            </a:prstGeom>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89304"/>
            <a:ext cx="4038600" cy="3305556"/>
          </a:xfrm>
        </p:spPr>
        <p:txBody>
          <a:bodyPr/>
          <a:lstStyle>
            <a:lvl1pPr marL="274320" indent="-228600">
              <a:buClr>
                <a:schemeClr val="accent2"/>
              </a:buClr>
              <a:buFont typeface="Wingdings" panose="05000000000000000000" pitchFamily="2" charset="2"/>
              <a:buChar char="Ø"/>
              <a:defRPr sz="2800">
                <a:latin typeface="Cambria" panose="02040503050406030204" pitchFamily="18" charset="0"/>
              </a:defRPr>
            </a:lvl1pPr>
            <a:lvl2pPr>
              <a:defRPr sz="2400">
                <a:latin typeface="Cambria" panose="02040503050406030204" pitchFamily="18" charset="0"/>
              </a:defRPr>
            </a:lvl2pPr>
            <a:lvl3pPr>
              <a:defRPr sz="2000">
                <a:latin typeface="Cambria" panose="02040503050406030204" pitchFamily="18" charset="0"/>
              </a:defRPr>
            </a:lvl3pPr>
            <a:lvl4pPr>
              <a:defRPr sz="1800">
                <a:latin typeface="Cambria" panose="02040503050406030204" pitchFamily="18" charset="0"/>
              </a:defRPr>
            </a:lvl4pPr>
            <a:lvl5pPr>
              <a:defRPr sz="1800">
                <a:latin typeface="Cambria" panose="020405030504060302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289304"/>
            <a:ext cx="4038600" cy="3305556"/>
          </a:xfrm>
        </p:spPr>
        <p:txBody>
          <a:bodyPr/>
          <a:lstStyle>
            <a:lvl1pPr>
              <a:defRPr sz="2800">
                <a:latin typeface="Cambria" panose="02040503050406030204" pitchFamily="18" charset="0"/>
              </a:defRPr>
            </a:lvl1pPr>
            <a:lvl2pPr>
              <a:defRPr sz="2400">
                <a:latin typeface="Cambria" panose="02040503050406030204" pitchFamily="18" charset="0"/>
              </a:defRPr>
            </a:lvl2pPr>
            <a:lvl3pPr>
              <a:defRPr sz="2000">
                <a:latin typeface="Cambria" panose="02040503050406030204" pitchFamily="18" charset="0"/>
              </a:defRPr>
            </a:lvl3pPr>
            <a:lvl4pPr>
              <a:defRPr sz="1800">
                <a:latin typeface="Cambria" panose="02040503050406030204" pitchFamily="18" charset="0"/>
              </a:defRPr>
            </a:lvl4pPr>
            <a:lvl5pPr>
              <a:defRPr sz="1800">
                <a:latin typeface="Cambria" panose="02040503050406030204" pitchFamily="18"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lvl1pPr>
              <a:defRPr>
                <a:latin typeface="Cambria" panose="02040503050406030204" pitchFamily="18" charset="0"/>
              </a:defRPr>
            </a:lvl1pPr>
          </a:lstStyle>
          <a:p>
            <a:r>
              <a:rPr lang="en-IN"/>
              <a:t>www.imc-itawards.in</a:t>
            </a:r>
          </a:p>
        </p:txBody>
      </p:sp>
      <p:sp>
        <p:nvSpPr>
          <p:cNvPr id="7" name="Slide Number Placeholder 6"/>
          <p:cNvSpPr>
            <a:spLocks noGrp="1"/>
          </p:cNvSpPr>
          <p:nvPr>
            <p:ph type="sldNum" sz="quarter" idx="12"/>
          </p:nvPr>
        </p:nvSpPr>
        <p:spPr/>
        <p:txBody>
          <a:bodyPr/>
          <a:lstStyle/>
          <a:p>
            <a:fld id="{688F5B63-F7B7-48B0-9254-22DE85AFDBC7}" type="slidenum">
              <a:rPr lang="en-IN" smtClean="0"/>
              <a:t>‹#›</a:t>
            </a:fld>
            <a:endParaRPr lang="en-IN"/>
          </a:p>
        </p:txBody>
      </p:sp>
      <p:sp>
        <p:nvSpPr>
          <p:cNvPr id="8" name="Title 7"/>
          <p:cNvSpPr>
            <a:spLocks noGrp="1"/>
          </p:cNvSpPr>
          <p:nvPr>
            <p:ph type="title"/>
          </p:nvPr>
        </p:nvSpPr>
        <p:spPr/>
        <p:txBody>
          <a:bodyPr/>
          <a:lstStyle>
            <a:lvl1pPr>
              <a:defRPr>
                <a:latin typeface="Cambria" panose="02040503050406030204" pitchFamily="18" charset="0"/>
              </a:defRPr>
            </a:lvl1p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1828"/>
            <a:ext cx="4040188" cy="47982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28800"/>
            <a:ext cx="4040188" cy="27658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6" y="1291828"/>
            <a:ext cx="4041775" cy="47982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28800"/>
            <a:ext cx="4041775" cy="27658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IN"/>
              <a:t>www.imc-itawards.in</a:t>
            </a:r>
          </a:p>
        </p:txBody>
      </p:sp>
      <p:sp>
        <p:nvSpPr>
          <p:cNvPr id="9" name="Slide Number Placeholder 8"/>
          <p:cNvSpPr>
            <a:spLocks noGrp="1"/>
          </p:cNvSpPr>
          <p:nvPr>
            <p:ph type="sldNum" sz="quarter" idx="12"/>
          </p:nvPr>
        </p:nvSpPr>
        <p:spPr/>
        <p:txBody>
          <a:bodyPr/>
          <a:lstStyle/>
          <a:p>
            <a:fld id="{688F5B63-F7B7-48B0-9254-22DE85AFDBC7}" type="slidenum">
              <a:rPr lang="en-IN" smtClean="0"/>
              <a:t>‹#›</a:t>
            </a:fld>
            <a:endParaRPr lang="en-IN"/>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IN"/>
              <a:t>www.imc-itawards.in</a:t>
            </a:r>
          </a:p>
        </p:txBody>
      </p:sp>
      <p:sp>
        <p:nvSpPr>
          <p:cNvPr id="5" name="Slide Number Placeholder 4"/>
          <p:cNvSpPr>
            <a:spLocks noGrp="1"/>
          </p:cNvSpPr>
          <p:nvPr>
            <p:ph type="sldNum" sz="quarter" idx="12"/>
          </p:nvPr>
        </p:nvSpPr>
        <p:spPr>
          <a:xfrm>
            <a:off x="7812360" y="4731990"/>
            <a:ext cx="582966" cy="205740"/>
          </a:xfrm>
        </p:spPr>
        <p:txBody>
          <a:bodyPr/>
          <a:lstStyle/>
          <a:p>
            <a:fld id="{688F5B63-F7B7-48B0-9254-22DE85AFDBC7}" type="slidenum">
              <a:rPr lang="en-IN" smtClean="0"/>
              <a:t>‹#›</a:t>
            </a:fld>
            <a:endParaRPr lang="en-IN"/>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13189"/>
            <a:ext cx="8831802" cy="491718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a:off x="1161112" y="4795838"/>
            <a:ext cx="1343375" cy="180751"/>
          </a:xfrm>
          <a:prstGeom prst="rect">
            <a:avLst/>
          </a:prstGeom>
        </p:spPr>
        <p:txBody>
          <a:bodyPr/>
          <a:lstStyle/>
          <a:p>
            <a:endParaRPr lang="en-IN" dirty="0"/>
          </a:p>
        </p:txBody>
      </p:sp>
      <p:sp>
        <p:nvSpPr>
          <p:cNvPr id="3" name="Footer Placeholder 2"/>
          <p:cNvSpPr>
            <a:spLocks noGrp="1"/>
          </p:cNvSpPr>
          <p:nvPr>
            <p:ph type="ftr" sz="quarter" idx="11"/>
          </p:nvPr>
        </p:nvSpPr>
        <p:spPr/>
        <p:txBody>
          <a:bodyPr/>
          <a:lstStyle/>
          <a:p>
            <a:r>
              <a:rPr lang="en-IN"/>
              <a:t>www.imc-itawards.in</a:t>
            </a:r>
          </a:p>
        </p:txBody>
      </p:sp>
      <p:sp>
        <p:nvSpPr>
          <p:cNvPr id="4" name="Slide Number Placeholder 3"/>
          <p:cNvSpPr>
            <a:spLocks noGrp="1"/>
          </p:cNvSpPr>
          <p:nvPr>
            <p:ph type="sldNum" sz="quarter" idx="12"/>
          </p:nvPr>
        </p:nvSpPr>
        <p:spPr>
          <a:xfrm>
            <a:off x="7812360" y="4696134"/>
            <a:ext cx="582966" cy="205740"/>
          </a:xfrm>
        </p:spPr>
        <p:txBody>
          <a:bodyPr/>
          <a:lstStyle/>
          <a:p>
            <a:fld id="{688F5B63-F7B7-48B0-9254-22DE85AFDBC7}"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13157"/>
            <a:ext cx="1981200" cy="4917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14300"/>
            <a:ext cx="6705600" cy="4914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228600"/>
            <a:ext cx="586740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1597914"/>
            <a:ext cx="1673352" cy="2112264"/>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a:xfrm>
            <a:off x="2771800" y="4792950"/>
            <a:ext cx="3352800" cy="205740"/>
          </a:xfrm>
        </p:spPr>
        <p:txBody>
          <a:bodyPr/>
          <a:lstStyle/>
          <a:p>
            <a:r>
              <a:rPr lang="en-IN"/>
              <a:t>www.imc-itawards.in</a:t>
            </a:r>
            <a:endParaRPr lang="en-IN" dirty="0"/>
          </a:p>
        </p:txBody>
      </p:sp>
      <p:sp>
        <p:nvSpPr>
          <p:cNvPr id="7" name="Slide Number Placeholder 6"/>
          <p:cNvSpPr>
            <a:spLocks noGrp="1"/>
          </p:cNvSpPr>
          <p:nvPr>
            <p:ph type="sldNum" sz="quarter" idx="12"/>
          </p:nvPr>
        </p:nvSpPr>
        <p:spPr>
          <a:xfrm>
            <a:off x="6275034" y="4804410"/>
            <a:ext cx="582966" cy="205740"/>
          </a:xfrm>
          <a:ln>
            <a:noFill/>
          </a:ln>
        </p:spPr>
        <p:txBody>
          <a:bodyPr/>
          <a:lstStyle>
            <a:lvl1pPr>
              <a:defRPr>
                <a:solidFill>
                  <a:srgbClr val="FFFFFF"/>
                </a:solidFill>
              </a:defRPr>
            </a:lvl1pPr>
          </a:lstStyle>
          <a:p>
            <a:fld id="{688F5B63-F7B7-48B0-9254-22DE85AFDBC7}" type="slidenum">
              <a:rPr lang="en-IN" smtClean="0"/>
              <a:t>‹#›</a:t>
            </a:fld>
            <a:endParaRPr lang="en-IN"/>
          </a:p>
        </p:txBody>
      </p:sp>
      <p:sp>
        <p:nvSpPr>
          <p:cNvPr id="11" name="Title 10"/>
          <p:cNvSpPr>
            <a:spLocks noGrp="1"/>
          </p:cNvSpPr>
          <p:nvPr>
            <p:ph type="title"/>
          </p:nvPr>
        </p:nvSpPr>
        <p:spPr>
          <a:xfrm>
            <a:off x="7159752" y="342900"/>
            <a:ext cx="1675660" cy="1255014"/>
          </a:xfrm>
        </p:spPr>
        <p:txBody>
          <a:bodyPr anchor="b"/>
          <a:lstStyle>
            <a:lvl1pPr algn="l">
              <a:defRPr sz="2000" spc="150" baseline="0"/>
            </a:lvl1pPr>
          </a:lstStyle>
          <a:p>
            <a:r>
              <a:rPr lang="en-US"/>
              <a:t>Click to edit Master title style</a:t>
            </a:r>
            <a:endParaRPr lang="en-US" dirty="0"/>
          </a:p>
        </p:txBody>
      </p:sp>
      <p:grpSp>
        <p:nvGrpSpPr>
          <p:cNvPr id="15" name="Group 14"/>
          <p:cNvGrpSpPr/>
          <p:nvPr userDrawn="1"/>
        </p:nvGrpSpPr>
        <p:grpSpPr>
          <a:xfrm>
            <a:off x="7010400" y="3867894"/>
            <a:ext cx="1981200" cy="1162449"/>
            <a:chOff x="-14808" y="4447483"/>
            <a:chExt cx="1175921" cy="702727"/>
          </a:xfrm>
        </p:grpSpPr>
        <p:pic>
          <p:nvPicPr>
            <p:cNvPr id="16" name="Picture 15"/>
            <p:cNvPicPr>
              <a:picLocks noChangeAspect="1"/>
            </p:cNvPicPr>
            <p:nvPr userDrawn="1"/>
          </p:nvPicPr>
          <p:blipFill rotWithShape="1">
            <a:blip r:embed="rId2" cstate="email">
              <a:biLevel thresh="25000"/>
              <a:extLst>
                <a:ext uri="{BEBA8EAE-BF5A-486C-A8C5-ECC9F3942E4B}">
                  <a14:imgProps xmlns:a14="http://schemas.microsoft.com/office/drawing/2010/main">
                    <a14:imgLayer r:embed="rId3">
                      <a14:imgEffect>
                        <a14:backgroundRemoval t="0" b="100000" l="0" r="100000">
                          <a14:foregroundMark x1="89909" y1="42616" x2="99732" y2="56317"/>
                          <a14:foregroundMark x1="99946" y1="95641" x2="52764" y2="97776"/>
                          <a14:foregroundMark x1="69780" y1="87456" x2="91251" y2="88523"/>
                          <a14:foregroundMark x1="98604" y1="70374" x2="99732" y2="58185"/>
                          <a14:foregroundMark x1="99302" y1="76335" x2="99517" y2="81495"/>
                          <a14:foregroundMark x1="28824" y1="33363" x2="36876" y2="27402"/>
                          <a14:foregroundMark x1="33978" y1="95745" x2="47514" y2="93085"/>
                          <a14:backgroundMark x1="644" y1="21441" x2="72893" y2="2936"/>
                          <a14:backgroundMark x1="96133" y1="30851" x2="99724" y2="39894"/>
                        </a14:backgroundRemoval>
                      </a14:imgEffect>
                      <a14:imgEffect>
                        <a14:sharpenSoften amount="98000"/>
                      </a14:imgEffect>
                      <a14:imgEffect>
                        <a14:colorTemperature colorTemp="8725"/>
                      </a14:imgEffect>
                      <a14:imgEffect>
                        <a14:saturation sat="255000"/>
                      </a14:imgEffect>
                      <a14:imgEffect>
                        <a14:brightnessContrast bright="-29000" contrast="20000"/>
                      </a14:imgEffect>
                    </a14:imgLayer>
                  </a14:imgProps>
                </a:ext>
                <a:ext uri="{28A0092B-C50C-407E-A947-70E740481C1C}">
                  <a14:useLocalDpi xmlns:a14="http://schemas.microsoft.com/office/drawing/2010/main"/>
                </a:ext>
              </a:extLst>
            </a:blip>
            <a:srcRect/>
            <a:stretch/>
          </p:blipFill>
          <p:spPr>
            <a:xfrm>
              <a:off x="-14808" y="4522676"/>
              <a:ext cx="1175921" cy="627534"/>
            </a:xfrm>
            <a:prstGeom prst="rect">
              <a:avLst/>
            </a:prstGeom>
          </p:spPr>
        </p:pic>
        <p:pic>
          <p:nvPicPr>
            <p:cNvPr id="17" name="Picture 16">
              <a:extLst>
                <a:ext uri="{FF2B5EF4-FFF2-40B4-BE49-F238E27FC236}">
                  <a16:creationId xmlns="" xmlns:a16="http://schemas.microsoft.com/office/drawing/2014/main" id="{78E91DB3-A6D1-425D-AFB7-88044122A81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18" y="4447483"/>
              <a:ext cx="668880" cy="201383"/>
            </a:xfrm>
            <a:prstGeom prst="rect">
              <a:avLst/>
            </a:prstGeom>
          </p:spPr>
        </p:pic>
      </p:gr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226228"/>
            <a:ext cx="8831802" cy="378410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14301"/>
            <a:ext cx="8814047" cy="100983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266885"/>
            <a:ext cx="8381260" cy="790796"/>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81000" y="1289303"/>
            <a:ext cx="8407893" cy="330555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048000" y="4767263"/>
            <a:ext cx="3352800" cy="205740"/>
          </a:xfrm>
          <a:prstGeom prst="rect">
            <a:avLst/>
          </a:prstGeom>
        </p:spPr>
        <p:txBody>
          <a:bodyPr vert="horz" lIns="91440" tIns="45720" rIns="91440" bIns="45720" rtlCol="0" anchor="ctr"/>
          <a:lstStyle>
            <a:lvl1pPr algn="ctr">
              <a:defRPr sz="1100">
                <a:solidFill>
                  <a:schemeClr val="tx2"/>
                </a:solidFill>
              </a:defRPr>
            </a:lvl1pPr>
          </a:lstStyle>
          <a:p>
            <a:r>
              <a:rPr lang="en-IN"/>
              <a:t>www.imc-itawards.in</a:t>
            </a:r>
          </a:p>
        </p:txBody>
      </p:sp>
      <p:sp>
        <p:nvSpPr>
          <p:cNvPr id="6" name="Slide Number Placeholder 5"/>
          <p:cNvSpPr>
            <a:spLocks noGrp="1"/>
          </p:cNvSpPr>
          <p:nvPr>
            <p:ph type="sldNum" sz="quarter" idx="4"/>
          </p:nvPr>
        </p:nvSpPr>
        <p:spPr>
          <a:xfrm>
            <a:off x="8234680" y="4766310"/>
            <a:ext cx="582966" cy="205740"/>
          </a:xfrm>
          <a:prstGeom prst="rect">
            <a:avLst/>
          </a:prstGeom>
          <a:ln w="19050">
            <a:noFill/>
          </a:ln>
        </p:spPr>
        <p:txBody>
          <a:bodyPr vert="horz" lIns="91440" tIns="45720" rIns="91440" bIns="45720" rtlCol="0" anchor="ctr"/>
          <a:lstStyle>
            <a:lvl1pPr algn="ctr">
              <a:defRPr sz="1100">
                <a:solidFill>
                  <a:schemeClr val="tx2"/>
                </a:solidFill>
              </a:defRPr>
            </a:lvl1pPr>
          </a:lstStyle>
          <a:p>
            <a:fld id="{688F5B63-F7B7-48B0-9254-22DE85AFDBC7}"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Lst>
  <p:hf sldNum="0" hdr="0" dt="0"/>
  <p:txStyles>
    <p:titleStyle>
      <a:lvl1pPr algn="ctr" defTabSz="914400" rtl="0" eaLnBrk="1" latinLnBrk="0" hangingPunct="1">
        <a:spcBef>
          <a:spcPct val="0"/>
        </a:spcBef>
        <a:buNone/>
        <a:defRPr sz="3200" kern="1200" cap="all" spc="0" baseline="0">
          <a:ln>
            <a:noFill/>
          </a:ln>
          <a:solidFill>
            <a:schemeClr val="bg1"/>
          </a:solidFill>
          <a:effectLst/>
          <a:latin typeface="Cambria" panose="02040503050406030204" pitchFamily="18" charset="0"/>
          <a:ea typeface="+mj-ea"/>
          <a:cs typeface="+mj-cs"/>
        </a:defRPr>
      </a:lvl1pPr>
    </p:titleStyle>
    <p:bodyStyle>
      <a:lvl1pPr marL="274320" indent="-228600" algn="l" defTabSz="914400" rtl="0" eaLnBrk="1" latinLnBrk="0" hangingPunct="1">
        <a:spcBef>
          <a:spcPct val="20000"/>
        </a:spcBef>
        <a:buClr>
          <a:schemeClr val="accent2"/>
        </a:buClr>
        <a:buFont typeface="Wingdings" panose="05000000000000000000" pitchFamily="2" charset="2"/>
        <a:buChar char="Ø"/>
        <a:defRPr sz="2000" kern="1200" spc="0" baseline="0">
          <a:solidFill>
            <a:schemeClr val="tx2"/>
          </a:solidFill>
          <a:latin typeface="Cambria" panose="02040503050406030204" pitchFamily="18" charset="0"/>
          <a:ea typeface="+mn-ea"/>
          <a:cs typeface="Tahoma" panose="020B0604030504040204" pitchFamily="34" charset="0"/>
        </a:defRPr>
      </a:lvl1pPr>
      <a:lvl2pPr marL="548640" indent="-182880" algn="l" defTabSz="914400" rtl="0" eaLnBrk="1" latinLnBrk="0" hangingPunct="1">
        <a:spcBef>
          <a:spcPct val="20000"/>
        </a:spcBef>
        <a:buClr>
          <a:schemeClr val="accent2"/>
        </a:buClr>
        <a:buFont typeface="Wingdings" pitchFamily="2" charset="2"/>
        <a:buChar char="ü"/>
        <a:defRPr sz="1800" kern="1200" spc="0" baseline="0">
          <a:solidFill>
            <a:schemeClr val="tx2"/>
          </a:solidFill>
          <a:latin typeface="Cambria" panose="02040503050406030204" pitchFamily="18" charset="0"/>
          <a:ea typeface="+mn-ea"/>
          <a:cs typeface="Tahoma" panose="020B0604030504040204" pitchFamily="34" charset="0"/>
        </a:defRPr>
      </a:lvl2pPr>
      <a:lvl3pPr marL="822960" indent="-182880" algn="l" defTabSz="914400" rtl="0" eaLnBrk="1" latinLnBrk="0" hangingPunct="1">
        <a:spcBef>
          <a:spcPct val="20000"/>
        </a:spcBef>
        <a:buClr>
          <a:schemeClr val="accent2"/>
        </a:buClr>
        <a:buFont typeface="Wingdings" pitchFamily="2" charset="2"/>
        <a:buChar char="§"/>
        <a:defRPr sz="1600" kern="1200" spc="0" baseline="0">
          <a:solidFill>
            <a:schemeClr val="tx2"/>
          </a:solidFill>
          <a:latin typeface="Cambria" panose="02040503050406030204" pitchFamily="18" charset="0"/>
          <a:ea typeface="+mn-ea"/>
          <a:cs typeface="Tahoma" panose="020B0604030504040204" pitchFamily="34" charset="0"/>
        </a:defRPr>
      </a:lvl3pPr>
      <a:lvl4pPr marL="1097280" indent="-182880" algn="l" defTabSz="914400" rtl="0" eaLnBrk="1" latinLnBrk="0" hangingPunct="1">
        <a:spcBef>
          <a:spcPct val="20000"/>
        </a:spcBef>
        <a:buClr>
          <a:schemeClr val="accent2"/>
        </a:buClr>
        <a:buFont typeface="Wingdings" pitchFamily="2" charset="2"/>
        <a:buChar char="§"/>
        <a:defRPr sz="1400" kern="1200" spc="0">
          <a:solidFill>
            <a:schemeClr val="tx2"/>
          </a:solidFill>
          <a:latin typeface="Cambria" panose="02040503050406030204" pitchFamily="18" charset="0"/>
          <a:ea typeface="+mn-ea"/>
          <a:cs typeface="Tahoma" panose="020B0604030504040204" pitchFamily="34" charset="0"/>
        </a:defRPr>
      </a:lvl4pPr>
      <a:lvl5pPr marL="1280160" indent="-182880" algn="l" defTabSz="914400" rtl="0" eaLnBrk="1" latinLnBrk="0" hangingPunct="1">
        <a:spcBef>
          <a:spcPct val="20000"/>
        </a:spcBef>
        <a:buClr>
          <a:schemeClr val="accent2"/>
        </a:buClr>
        <a:buFont typeface="Wingdings" pitchFamily="2" charset="2"/>
        <a:buChar char="§"/>
        <a:defRPr sz="1300" kern="1200" spc="0" baseline="0">
          <a:solidFill>
            <a:schemeClr val="tx2"/>
          </a:solidFill>
          <a:latin typeface="Cambria" panose="02040503050406030204" pitchFamily="18" charset="0"/>
          <a:ea typeface="+mn-ea"/>
          <a:cs typeface="Tahoma" panose="020B0604030504040204" pitchFamily="34" charset="0"/>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imc-itawards.i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imc-itawards@imcnet.org" TargetMode="External"/><Relationship Id="rId2" Type="http://schemas.openxmlformats.org/officeDocument/2006/relationships/hyperlink" Target="http://www.imc-itawards.in/" TargetMode="External"/><Relationship Id="rId1" Type="http://schemas.openxmlformats.org/officeDocument/2006/relationships/slideLayout" Target="../slideLayouts/slideLayout2.xml"/><Relationship Id="rId5" Type="http://schemas.openxmlformats.org/officeDocument/2006/relationships/hyperlink" Target="mailto:narendra@imcnet.org" TargetMode="External"/><Relationship Id="rId4" Type="http://schemas.openxmlformats.org/officeDocument/2006/relationships/hyperlink" Target="mailto:selby@imcnet.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mc-itawards.i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mc-itawards.in/"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251520" y="3363838"/>
            <a:ext cx="6517704" cy="1515616"/>
          </a:xfrm>
        </p:spPr>
        <p:txBody>
          <a:bodyPr>
            <a:noAutofit/>
          </a:bodyPr>
          <a:lstStyle/>
          <a:p>
            <a:pPr algn="r"/>
            <a:r>
              <a:rPr lang="en-US" sz="1600" b="1" i="1" dirty="0">
                <a:solidFill>
                  <a:schemeClr val="bg1"/>
                </a:solidFill>
                <a:ea typeface="+mj-ea"/>
                <a:cs typeface="+mj-cs"/>
              </a:rPr>
              <a:t>Completed Application to be uploaded online at www.imc-itawards.in</a:t>
            </a:r>
          </a:p>
        </p:txBody>
      </p:sp>
      <p:sp>
        <p:nvSpPr>
          <p:cNvPr id="5" name="Title 4"/>
          <p:cNvSpPr>
            <a:spLocks noGrp="1"/>
          </p:cNvSpPr>
          <p:nvPr>
            <p:ph type="title"/>
          </p:nvPr>
        </p:nvSpPr>
        <p:spPr/>
        <p:txBody>
          <a:bodyPr/>
          <a:lstStyle/>
          <a:p>
            <a:r>
              <a:rPr lang="en-IN" sz="4400" b="1" dirty="0"/>
              <a:t>IMC Digital Technology Awards 2024</a:t>
            </a:r>
            <a:endParaRPr lang="en-IN" b="1" dirty="0"/>
          </a:p>
        </p:txBody>
      </p:sp>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l="13930" t="6965" r="12937" b="9454"/>
          <a:stretch/>
        </p:blipFill>
        <p:spPr>
          <a:xfrm>
            <a:off x="7020272" y="51470"/>
            <a:ext cx="2016224" cy="2304256"/>
          </a:xfrm>
          <a:prstGeom prst="rect">
            <a:avLst/>
          </a:prstGeom>
        </p:spPr>
      </p:pic>
      <p:sp>
        <p:nvSpPr>
          <p:cNvPr id="2" name="TextBox 1"/>
          <p:cNvSpPr txBox="1"/>
          <p:nvPr/>
        </p:nvSpPr>
        <p:spPr>
          <a:xfrm>
            <a:off x="251520" y="411510"/>
            <a:ext cx="6517704" cy="400110"/>
          </a:xfrm>
          <a:prstGeom prst="rect">
            <a:avLst/>
          </a:prstGeom>
          <a:noFill/>
        </p:spPr>
        <p:txBody>
          <a:bodyPr wrap="square" rtlCol="0">
            <a:spAutoFit/>
          </a:bodyPr>
          <a:lstStyle/>
          <a:p>
            <a:pPr algn="r"/>
            <a:r>
              <a:rPr lang="en-IN" sz="2000" b="1" cap="all" dirty="0">
                <a:solidFill>
                  <a:schemeClr val="bg1"/>
                </a:solidFill>
                <a:latin typeface="Cambria" panose="02040503050406030204" pitchFamily="18" charset="0"/>
                <a:ea typeface="+mj-ea"/>
                <a:cs typeface="+mj-cs"/>
              </a:rPr>
              <a:t>Applications  are invited  for  </a:t>
            </a:r>
          </a:p>
        </p:txBody>
      </p:sp>
    </p:spTree>
    <p:extLst>
      <p:ext uri="{BB962C8B-B14F-4D97-AF65-F5344CB8AC3E}">
        <p14:creationId xmlns:p14="http://schemas.microsoft.com/office/powerpoint/2010/main" val="3916049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IN" dirty="0"/>
              <a:t>Each entry  will be assessed by expert committee and jury on a  point scale  of 100 with the  below weightage</a:t>
            </a:r>
          </a:p>
          <a:p>
            <a:pPr marL="502920" indent="-457200">
              <a:buAutoNum type="arabicPeriod"/>
            </a:pPr>
            <a:r>
              <a:rPr lang="en-IN" dirty="0"/>
              <a:t>Problem,  solution &amp; value creation			20 % </a:t>
            </a:r>
          </a:p>
          <a:p>
            <a:pPr marL="502920" indent="-457200">
              <a:buAutoNum type="arabicPeriod"/>
            </a:pPr>
            <a:r>
              <a:rPr lang="en-IN" dirty="0"/>
              <a:t>Impact  on Customer  experience			20 %</a:t>
            </a:r>
          </a:p>
          <a:p>
            <a:pPr marL="502920" indent="-457200">
              <a:buAutoNum type="arabicPeriod"/>
            </a:pPr>
            <a:r>
              <a:rPr lang="en-IN" dirty="0"/>
              <a:t>Technology maturity				20 %</a:t>
            </a:r>
          </a:p>
          <a:p>
            <a:pPr marL="502920" indent="-457200">
              <a:buAutoNum type="arabicPeriod"/>
            </a:pPr>
            <a:r>
              <a:rPr lang="en-IN" dirty="0"/>
              <a:t>Business Model maturity  level			20 % </a:t>
            </a:r>
          </a:p>
          <a:p>
            <a:pPr marL="502920" indent="-457200">
              <a:buAutoNum type="arabicPeriod"/>
            </a:pPr>
            <a:r>
              <a:rPr lang="en-IN" dirty="0"/>
              <a:t>Cyber security  and Data Privacy			10 %</a:t>
            </a:r>
          </a:p>
          <a:p>
            <a:pPr marL="502920" indent="-457200">
              <a:buAutoNum type="arabicPeriod"/>
            </a:pPr>
            <a:r>
              <a:rPr lang="en-IN" dirty="0"/>
              <a:t>Sustainability and Scalability				10 % </a:t>
            </a:r>
          </a:p>
          <a:p>
            <a:endParaRPr lang="en-IN" dirty="0"/>
          </a:p>
        </p:txBody>
      </p:sp>
      <p:sp>
        <p:nvSpPr>
          <p:cNvPr id="3" name="Footer Placeholder 2"/>
          <p:cNvSpPr>
            <a:spLocks noGrp="1"/>
          </p:cNvSpPr>
          <p:nvPr>
            <p:ph type="ftr" sz="quarter" idx="11"/>
          </p:nvPr>
        </p:nvSpPr>
        <p:spPr/>
        <p:txBody>
          <a:bodyPr/>
          <a:lstStyle/>
          <a:p>
            <a:r>
              <a:rPr lang="en-IN"/>
              <a:t>www.imc-itawards.in</a:t>
            </a:r>
            <a:endParaRPr lang="en-IN" dirty="0"/>
          </a:p>
        </p:txBody>
      </p:sp>
      <p:sp>
        <p:nvSpPr>
          <p:cNvPr id="4" name="Title 3"/>
          <p:cNvSpPr>
            <a:spLocks noGrp="1"/>
          </p:cNvSpPr>
          <p:nvPr>
            <p:ph type="title"/>
          </p:nvPr>
        </p:nvSpPr>
        <p:spPr/>
        <p:txBody>
          <a:bodyPr/>
          <a:lstStyle/>
          <a:p>
            <a:r>
              <a:rPr lang="en-IN" dirty="0"/>
              <a:t>Shortlisting criteria </a:t>
            </a:r>
            <a:br>
              <a:rPr lang="en-IN" dirty="0"/>
            </a:br>
            <a:r>
              <a:rPr lang="en-IN" dirty="0"/>
              <a:t>Category I</a:t>
            </a:r>
          </a:p>
        </p:txBody>
      </p:sp>
    </p:spTree>
    <p:extLst>
      <p:ext uri="{BB962C8B-B14F-4D97-AF65-F5344CB8AC3E}">
        <p14:creationId xmlns:p14="http://schemas.microsoft.com/office/powerpoint/2010/main" val="1431528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381000" y="1203598"/>
            <a:ext cx="8381260" cy="3683699"/>
          </a:xfrm>
        </p:spPr>
        <p:txBody>
          <a:bodyPr>
            <a:normAutofit/>
          </a:bodyPr>
          <a:lstStyle/>
          <a:p>
            <a:pPr marL="388620" indent="-342900" algn="just">
              <a:buAutoNum type="arabicPeriod"/>
            </a:pPr>
            <a:r>
              <a:rPr lang="en-US" sz="1900" dirty="0"/>
              <a:t>In the age of AI and Digital transformation, CDOs and Digital heads have a transformative role in Business.   </a:t>
            </a:r>
          </a:p>
          <a:p>
            <a:pPr marL="388620" indent="-342900" algn="just">
              <a:buAutoNum type="arabicPeriod"/>
            </a:pPr>
            <a:r>
              <a:rPr lang="en-US" sz="1900" dirty="0"/>
              <a:t>Best CIOs/Digital Leaders in various business verticals will be </a:t>
            </a:r>
            <a:r>
              <a:rPr lang="en-US" sz="1900" dirty="0" err="1"/>
              <a:t>honoured</a:t>
            </a:r>
            <a:r>
              <a:rPr lang="en-US" sz="1900" dirty="0"/>
              <a:t> with this Award for their outstanding contribution in bringing about digital transformation. </a:t>
            </a:r>
          </a:p>
          <a:p>
            <a:pPr marL="388620" indent="-342900" algn="just">
              <a:buAutoNum type="arabicPeriod"/>
            </a:pPr>
            <a:r>
              <a:rPr lang="en-US" sz="1900" dirty="0"/>
              <a:t>Assessment Criteria  has been described in the next slide. </a:t>
            </a:r>
          </a:p>
          <a:p>
            <a:pPr marL="388620" indent="-342900" algn="just">
              <a:buAutoNum type="arabicPeriod"/>
            </a:pPr>
            <a:r>
              <a:rPr lang="en-US" sz="1900" dirty="0"/>
              <a:t>Based on the number of applications received, candidates will be selected from different verticals, if their application complies with the criteria's laid down by the Jury</a:t>
            </a:r>
          </a:p>
        </p:txBody>
      </p:sp>
      <p:sp>
        <p:nvSpPr>
          <p:cNvPr id="4" name="Title 3"/>
          <p:cNvSpPr>
            <a:spLocks noGrp="1"/>
          </p:cNvSpPr>
          <p:nvPr>
            <p:ph type="title"/>
          </p:nvPr>
        </p:nvSpPr>
        <p:spPr/>
        <p:txBody>
          <a:bodyPr/>
          <a:lstStyle/>
          <a:p>
            <a:r>
              <a:rPr lang="en-IN" sz="2000" b="1" dirty="0"/>
              <a:t>SELECTION CRITERIA - category  II : </a:t>
            </a:r>
            <a:r>
              <a:rPr lang="en-US" sz="2000" b="1" dirty="0"/>
              <a:t>Digital Leadership Awards </a:t>
            </a:r>
            <a:r>
              <a:rPr lang="en-US" sz="1400" dirty="0"/>
              <a:t/>
            </a:r>
            <a:br>
              <a:rPr lang="en-US" sz="1400" dirty="0"/>
            </a:br>
            <a:r>
              <a:rPr lang="en-US" sz="1400" dirty="0" err="1"/>
              <a:t>Honouring</a:t>
            </a:r>
            <a:r>
              <a:rPr lang="en-US" sz="1400" dirty="0"/>
              <a:t> CDOs and Digital Leaders who have demonstrated outstanding results in business transformation</a:t>
            </a:r>
            <a:endParaRPr lang="en-IN" sz="1400" dirty="0"/>
          </a:p>
        </p:txBody>
      </p:sp>
      <p:sp>
        <p:nvSpPr>
          <p:cNvPr id="8" name="Footer Placeholder 7"/>
          <p:cNvSpPr>
            <a:spLocks noGrp="1"/>
          </p:cNvSpPr>
          <p:nvPr>
            <p:ph type="ftr" sz="quarter" idx="11"/>
          </p:nvPr>
        </p:nvSpPr>
        <p:spPr/>
        <p:txBody>
          <a:bodyPr/>
          <a:lstStyle/>
          <a:p>
            <a:r>
              <a:rPr lang="en-IN"/>
              <a:t>www.imc-itawards.in</a:t>
            </a:r>
          </a:p>
        </p:txBody>
      </p:sp>
    </p:spTree>
    <p:extLst>
      <p:ext uri="{BB962C8B-B14F-4D97-AF65-F5344CB8AC3E}">
        <p14:creationId xmlns:p14="http://schemas.microsoft.com/office/powerpoint/2010/main" val="2670252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1" y="361950"/>
            <a:ext cx="8822358" cy="4648898"/>
          </a:xfrm>
          <a:custGeom>
            <a:avLst/>
            <a:gdLst/>
            <a:ahLst/>
            <a:cxnLst/>
            <a:rect l="l" t="t" r="r" b="b"/>
            <a:pathLst>
              <a:path w="8832215" h="3784600">
                <a:moveTo>
                  <a:pt x="8831834" y="0"/>
                </a:moveTo>
                <a:lnTo>
                  <a:pt x="0" y="0"/>
                </a:lnTo>
                <a:lnTo>
                  <a:pt x="0" y="3277158"/>
                </a:lnTo>
                <a:lnTo>
                  <a:pt x="0" y="3784092"/>
                </a:lnTo>
                <a:lnTo>
                  <a:pt x="8831834" y="3784092"/>
                </a:lnTo>
                <a:lnTo>
                  <a:pt x="8831834" y="3277158"/>
                </a:lnTo>
                <a:lnTo>
                  <a:pt x="8831834" y="0"/>
                </a:lnTo>
                <a:close/>
              </a:path>
            </a:pathLst>
          </a:custGeom>
          <a:solidFill>
            <a:srgbClr val="CCDDEA"/>
          </a:solidFill>
        </p:spPr>
        <p:txBody>
          <a:bodyPr wrap="square" lIns="0" tIns="0" rIns="0" bIns="0" rtlCol="0"/>
          <a:lstStyle/>
          <a:p>
            <a:endParaRPr/>
          </a:p>
        </p:txBody>
      </p:sp>
      <p:sp>
        <p:nvSpPr>
          <p:cNvPr id="3" name="object 3"/>
          <p:cNvSpPr/>
          <p:nvPr/>
        </p:nvSpPr>
        <p:spPr>
          <a:xfrm>
            <a:off x="152401" y="85403"/>
            <a:ext cx="8832215" cy="324485"/>
          </a:xfrm>
          <a:custGeom>
            <a:avLst/>
            <a:gdLst/>
            <a:ahLst/>
            <a:cxnLst/>
            <a:rect l="l" t="t" r="r" b="b"/>
            <a:pathLst>
              <a:path w="8814435" h="1010285">
                <a:moveTo>
                  <a:pt x="8814054" y="0"/>
                </a:moveTo>
                <a:lnTo>
                  <a:pt x="0" y="0"/>
                </a:lnTo>
                <a:lnTo>
                  <a:pt x="0" y="213410"/>
                </a:lnTo>
                <a:lnTo>
                  <a:pt x="0" y="1009840"/>
                </a:lnTo>
                <a:lnTo>
                  <a:pt x="8814054" y="1009840"/>
                </a:lnTo>
                <a:lnTo>
                  <a:pt x="8814054" y="213410"/>
                </a:lnTo>
                <a:lnTo>
                  <a:pt x="8814054" y="0"/>
                </a:lnTo>
                <a:close/>
              </a:path>
            </a:pathLst>
          </a:custGeom>
          <a:noFill/>
        </p:spPr>
        <p:txBody>
          <a:bodyPr wrap="square" lIns="0" tIns="0" rIns="0" bIns="0" rtlCol="0"/>
          <a:lstStyle/>
          <a:p>
            <a:pPr algn="ctr"/>
            <a:r>
              <a:rPr lang="en-IN" b="1" dirty="0"/>
              <a:t>PART-A FOR AWARD CATEGORY – II</a:t>
            </a:r>
            <a:endParaRPr b="1" dirty="0"/>
          </a:p>
        </p:txBody>
      </p:sp>
      <p:graphicFrame>
        <p:nvGraphicFramePr>
          <p:cNvPr id="8" name="object 8"/>
          <p:cNvGraphicFramePr>
            <a:graphicFrameLocks noGrp="1"/>
          </p:cNvGraphicFramePr>
          <p:nvPr>
            <p:extLst>
              <p:ext uri="{D42A27DB-BD31-4B8C-83A1-F6EECF244321}">
                <p14:modId xmlns:p14="http://schemas.microsoft.com/office/powerpoint/2010/main" val="549969413"/>
              </p:ext>
            </p:extLst>
          </p:nvPr>
        </p:nvGraphicFramePr>
        <p:xfrm>
          <a:off x="503833" y="433170"/>
          <a:ext cx="8137525" cy="4133750"/>
        </p:xfrm>
        <a:graphic>
          <a:graphicData uri="http://schemas.openxmlformats.org/drawingml/2006/table">
            <a:tbl>
              <a:tblPr firstRow="1" bandRow="1">
                <a:tableStyleId>{2D5ABB26-0587-4C30-8999-92F81FD0307C}</a:tableStyleId>
              </a:tblPr>
              <a:tblGrid>
                <a:gridCol w="4228719">
                  <a:extLst>
                    <a:ext uri="{9D8B030D-6E8A-4147-A177-3AD203B41FA5}">
                      <a16:colId xmlns="" xmlns:a16="http://schemas.microsoft.com/office/drawing/2014/main" val="20000"/>
                    </a:ext>
                  </a:extLst>
                </a:gridCol>
                <a:gridCol w="1954403">
                  <a:extLst>
                    <a:ext uri="{9D8B030D-6E8A-4147-A177-3AD203B41FA5}">
                      <a16:colId xmlns="" xmlns:a16="http://schemas.microsoft.com/office/drawing/2014/main" val="20001"/>
                    </a:ext>
                  </a:extLst>
                </a:gridCol>
                <a:gridCol w="1954403">
                  <a:extLst>
                    <a:ext uri="{9D8B030D-6E8A-4147-A177-3AD203B41FA5}">
                      <a16:colId xmlns="" xmlns:a16="http://schemas.microsoft.com/office/drawing/2014/main" val="20002"/>
                    </a:ext>
                  </a:extLst>
                </a:gridCol>
              </a:tblGrid>
              <a:tr h="365760">
                <a:tc>
                  <a:txBody>
                    <a:bodyPr/>
                    <a:lstStyle/>
                    <a:p>
                      <a:pPr marL="1270" algn="ctr">
                        <a:lnSpc>
                          <a:spcPct val="100000"/>
                        </a:lnSpc>
                        <a:spcBef>
                          <a:spcPts val="315"/>
                        </a:spcBef>
                      </a:pPr>
                      <a:r>
                        <a:rPr sz="1800" b="1" dirty="0">
                          <a:solidFill>
                            <a:srgbClr val="FFFFFF"/>
                          </a:solidFill>
                          <a:latin typeface="Cambria"/>
                          <a:cs typeface="Cambria"/>
                        </a:rPr>
                        <a:t>Description</a:t>
                      </a:r>
                      <a:endParaRPr sz="1800" dirty="0">
                        <a:latin typeface="Cambria"/>
                        <a:cs typeface="Cambria"/>
                      </a:endParaRPr>
                    </a:p>
                  </a:txBody>
                  <a:tcPr marL="0" marR="0" marT="40005" marB="0">
                    <a:lnL w="12700">
                      <a:solidFill>
                        <a:srgbClr val="70685C"/>
                      </a:solidFill>
                      <a:prstDash val="solid"/>
                    </a:lnL>
                    <a:lnT w="12700">
                      <a:solidFill>
                        <a:srgbClr val="70685C"/>
                      </a:solidFill>
                      <a:prstDash val="solid"/>
                    </a:lnT>
                    <a:lnB w="19050">
                      <a:solidFill>
                        <a:srgbClr val="FFFFFF"/>
                      </a:solidFill>
                      <a:prstDash val="solid"/>
                    </a:lnB>
                    <a:solidFill>
                      <a:srgbClr val="B0BCDC"/>
                    </a:solidFill>
                  </a:tcPr>
                </a:tc>
                <a:tc gridSpan="2">
                  <a:txBody>
                    <a:bodyPr/>
                    <a:lstStyle/>
                    <a:p>
                      <a:pPr marL="1270" algn="ctr">
                        <a:lnSpc>
                          <a:spcPct val="100000"/>
                        </a:lnSpc>
                        <a:spcBef>
                          <a:spcPts val="315"/>
                        </a:spcBef>
                      </a:pPr>
                      <a:r>
                        <a:rPr sz="1800" b="1" spc="-5" dirty="0">
                          <a:solidFill>
                            <a:srgbClr val="FFFFFF"/>
                          </a:solidFill>
                          <a:latin typeface="Cambria"/>
                          <a:cs typeface="Cambria"/>
                        </a:rPr>
                        <a:t>Details</a:t>
                      </a:r>
                      <a:endParaRPr sz="1800" dirty="0">
                        <a:latin typeface="Cambria"/>
                        <a:cs typeface="Cambria"/>
                      </a:endParaRPr>
                    </a:p>
                  </a:txBody>
                  <a:tcPr marL="0" marR="0" marT="40005" marB="0">
                    <a:lnR w="12700">
                      <a:solidFill>
                        <a:srgbClr val="70685C"/>
                      </a:solidFill>
                      <a:prstDash val="solid"/>
                    </a:lnR>
                    <a:lnT w="12700">
                      <a:solidFill>
                        <a:srgbClr val="70685C"/>
                      </a:solidFill>
                      <a:prstDash val="solid"/>
                    </a:lnT>
                    <a:lnB w="19050">
                      <a:solidFill>
                        <a:srgbClr val="FFFFFF"/>
                      </a:solidFill>
                      <a:prstDash val="solid"/>
                    </a:lnB>
                    <a:solidFill>
                      <a:srgbClr val="B0BCDC"/>
                    </a:solidFill>
                  </a:tcPr>
                </a:tc>
                <a:tc hMerge="1">
                  <a:txBody>
                    <a:bodyPr/>
                    <a:lstStyle/>
                    <a:p>
                      <a:endParaRPr lang="en-IN"/>
                    </a:p>
                  </a:txBody>
                  <a:tcPr/>
                </a:tc>
                <a:extLst>
                  <a:ext uri="{0D108BD9-81ED-4DB2-BD59-A6C34878D82A}">
                    <a16:rowId xmlns="" xmlns:a16="http://schemas.microsoft.com/office/drawing/2014/main" val="10000"/>
                  </a:ext>
                </a:extLst>
              </a:tr>
              <a:tr h="304800">
                <a:tc>
                  <a:txBody>
                    <a:bodyPr/>
                    <a:lstStyle/>
                    <a:p>
                      <a:pPr marL="91440">
                        <a:lnSpc>
                          <a:spcPct val="100000"/>
                        </a:lnSpc>
                        <a:spcBef>
                          <a:spcPts val="325"/>
                        </a:spcBef>
                      </a:pPr>
                      <a:r>
                        <a:rPr sz="1200" b="1" spc="-15" dirty="0">
                          <a:latin typeface="Cambria"/>
                          <a:cs typeface="Cambria"/>
                        </a:rPr>
                        <a:t>Company</a:t>
                      </a:r>
                      <a:r>
                        <a:rPr sz="1200" b="1" spc="-40" dirty="0">
                          <a:latin typeface="Cambria"/>
                          <a:cs typeface="Cambria"/>
                        </a:rPr>
                        <a:t> </a:t>
                      </a:r>
                      <a:r>
                        <a:rPr sz="1200" b="1" spc="-5" dirty="0">
                          <a:latin typeface="Cambria"/>
                          <a:cs typeface="Cambria"/>
                        </a:rPr>
                        <a:t>Name</a:t>
                      </a:r>
                      <a:r>
                        <a:rPr lang="en-IN" sz="1200" b="1" spc="-5" dirty="0">
                          <a:latin typeface="Cambria"/>
                          <a:cs typeface="Cambria"/>
                        </a:rPr>
                        <a:t> </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9050">
                      <a:solidFill>
                        <a:srgbClr val="FFFFFF"/>
                      </a:solidFill>
                      <a:prstDash val="solid"/>
                    </a:lnT>
                    <a:lnB w="12700">
                      <a:solidFill>
                        <a:srgbClr val="70685C"/>
                      </a:solidFill>
                      <a:prstDash val="solid"/>
                    </a:lnB>
                    <a:solidFill>
                      <a:srgbClr val="F1F1F1"/>
                    </a:solidFill>
                  </a:tcPr>
                </a:tc>
                <a:tc gridSpan="2">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a:solidFill>
                        <a:srgbClr val="70685C"/>
                      </a:solidFill>
                      <a:prstDash val="solid"/>
                    </a:lnR>
                    <a:lnT w="19050">
                      <a:solidFill>
                        <a:srgbClr val="FFFFFF"/>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01"/>
                  </a:ext>
                </a:extLst>
              </a:tr>
              <a:tr h="304800">
                <a:tc>
                  <a:txBody>
                    <a:bodyPr/>
                    <a:lstStyle/>
                    <a:p>
                      <a:pPr marL="91440">
                        <a:lnSpc>
                          <a:spcPct val="100000"/>
                        </a:lnSpc>
                        <a:spcBef>
                          <a:spcPts val="325"/>
                        </a:spcBef>
                      </a:pPr>
                      <a:r>
                        <a:rPr sz="1200" b="1" spc="-15" dirty="0">
                          <a:latin typeface="Cambria"/>
                          <a:cs typeface="Cambria"/>
                        </a:rPr>
                        <a:t>Company</a:t>
                      </a:r>
                      <a:r>
                        <a:rPr sz="1200" b="1" spc="-40" dirty="0">
                          <a:latin typeface="Cambria"/>
                          <a:cs typeface="Cambria"/>
                        </a:rPr>
                        <a:t> </a:t>
                      </a:r>
                      <a:r>
                        <a:rPr sz="1200" b="1" spc="-5" dirty="0">
                          <a:latin typeface="Cambria"/>
                          <a:cs typeface="Cambria"/>
                        </a:rPr>
                        <a:t>Address</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gridSpan="2">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02"/>
                  </a:ext>
                </a:extLst>
              </a:tr>
              <a:tr h="304800">
                <a:tc>
                  <a:txBody>
                    <a:bodyPr/>
                    <a:lstStyle/>
                    <a:p>
                      <a:pPr marL="91440">
                        <a:lnSpc>
                          <a:spcPct val="100000"/>
                        </a:lnSpc>
                        <a:spcBef>
                          <a:spcPts val="325"/>
                        </a:spcBef>
                      </a:pPr>
                      <a:r>
                        <a:rPr sz="1200" b="1" spc="-5" dirty="0">
                          <a:latin typeface="Cambria"/>
                          <a:cs typeface="Cambria"/>
                        </a:rPr>
                        <a:t>Name</a:t>
                      </a:r>
                      <a:r>
                        <a:rPr sz="1200" b="1" spc="-45" dirty="0">
                          <a:latin typeface="Cambria"/>
                          <a:cs typeface="Cambria"/>
                        </a:rPr>
                        <a:t> </a:t>
                      </a:r>
                      <a:r>
                        <a:rPr sz="1200" b="1" spc="-5" dirty="0">
                          <a:latin typeface="Cambria"/>
                          <a:cs typeface="Cambria"/>
                        </a:rPr>
                        <a:t>of</a:t>
                      </a:r>
                      <a:r>
                        <a:rPr sz="1200" b="1" spc="-10" dirty="0">
                          <a:latin typeface="Cambria"/>
                          <a:cs typeface="Cambria"/>
                        </a:rPr>
                        <a:t> </a:t>
                      </a:r>
                      <a:r>
                        <a:rPr lang="en-IN" sz="1200" b="1" spc="-10" dirty="0">
                          <a:latin typeface="Cambria"/>
                          <a:cs typeface="Cambria"/>
                        </a:rPr>
                        <a:t>Technology Leader nominated (#1)</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gridSpan="2">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03"/>
                  </a:ext>
                </a:extLst>
              </a:tr>
              <a:tr h="304165">
                <a:tc>
                  <a:txBody>
                    <a:bodyPr/>
                    <a:lstStyle/>
                    <a:p>
                      <a:pPr marL="91440">
                        <a:lnSpc>
                          <a:spcPct val="100000"/>
                        </a:lnSpc>
                        <a:spcBef>
                          <a:spcPts val="330"/>
                        </a:spcBef>
                      </a:pPr>
                      <a:r>
                        <a:rPr sz="1200" b="1" spc="-5" dirty="0">
                          <a:latin typeface="Cambria"/>
                          <a:cs typeface="Cambria"/>
                        </a:rPr>
                        <a:t>Name</a:t>
                      </a:r>
                      <a:r>
                        <a:rPr sz="1200" b="1" spc="-35" dirty="0">
                          <a:latin typeface="Cambria"/>
                          <a:cs typeface="Cambria"/>
                        </a:rPr>
                        <a:t> </a:t>
                      </a:r>
                      <a:r>
                        <a:rPr sz="1200" b="1" dirty="0">
                          <a:latin typeface="Cambria"/>
                          <a:cs typeface="Cambria"/>
                        </a:rPr>
                        <a:t>&amp;</a:t>
                      </a:r>
                      <a:r>
                        <a:rPr sz="1200" b="1" spc="-5" dirty="0">
                          <a:latin typeface="Cambria"/>
                          <a:cs typeface="Cambria"/>
                        </a:rPr>
                        <a:t> Designation of </a:t>
                      </a:r>
                      <a:r>
                        <a:rPr lang="en-IN" sz="1200" b="1" spc="-5" dirty="0">
                          <a:latin typeface="Cambria"/>
                          <a:cs typeface="Cambria"/>
                        </a:rPr>
                        <a:t>person </a:t>
                      </a:r>
                      <a:r>
                        <a:rPr lang="en-IN" sz="1200" b="1" u="sng" spc="-5" dirty="0">
                          <a:latin typeface="Cambria"/>
                          <a:cs typeface="Cambria"/>
                        </a:rPr>
                        <a:t>nominating</a:t>
                      </a:r>
                      <a:r>
                        <a:rPr lang="en-IN" sz="1200" b="1" spc="-5" dirty="0">
                          <a:latin typeface="Cambria"/>
                          <a:cs typeface="Cambria"/>
                        </a:rPr>
                        <a:t> (if not self-nominated) (#2)</a:t>
                      </a:r>
                      <a:endParaRPr sz="120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gridSpan="2">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04"/>
                  </a:ext>
                </a:extLst>
              </a:tr>
              <a:tr h="304800">
                <a:tc>
                  <a:txBody>
                    <a:bodyPr/>
                    <a:lstStyle/>
                    <a:p>
                      <a:pPr marL="91440">
                        <a:lnSpc>
                          <a:spcPct val="100000"/>
                        </a:lnSpc>
                        <a:spcBef>
                          <a:spcPts val="325"/>
                        </a:spcBef>
                      </a:pPr>
                      <a:r>
                        <a:rPr sz="1200" b="1" spc="-5" dirty="0">
                          <a:latin typeface="Cambria"/>
                          <a:cs typeface="Cambria"/>
                        </a:rPr>
                        <a:t>Email</a:t>
                      </a:r>
                      <a:r>
                        <a:rPr sz="1200" b="1" spc="-30" dirty="0">
                          <a:latin typeface="Cambria"/>
                          <a:cs typeface="Cambria"/>
                        </a:rPr>
                        <a:t> </a:t>
                      </a:r>
                      <a:r>
                        <a:rPr sz="1200" b="1" dirty="0">
                          <a:latin typeface="Cambria"/>
                          <a:cs typeface="Cambria"/>
                        </a:rPr>
                        <a:t>ID</a:t>
                      </a:r>
                      <a:r>
                        <a:rPr sz="1200" b="1" spc="5" dirty="0">
                          <a:latin typeface="Cambria"/>
                          <a:cs typeface="Cambria"/>
                        </a:rPr>
                        <a:t> </a:t>
                      </a:r>
                      <a:r>
                        <a:rPr lang="en-IN" sz="1200" b="1" spc="5" dirty="0">
                          <a:latin typeface="Cambria"/>
                          <a:cs typeface="Cambria"/>
                        </a:rPr>
                        <a:t> #</a:t>
                      </a:r>
                      <a:r>
                        <a:rPr sz="1200" b="1" dirty="0">
                          <a:latin typeface="Cambria"/>
                          <a:cs typeface="Cambria"/>
                        </a:rPr>
                        <a:t>1</a:t>
                      </a:r>
                      <a:r>
                        <a:rPr sz="1200" b="1" spc="5" dirty="0">
                          <a:latin typeface="Cambria"/>
                          <a:cs typeface="Cambria"/>
                        </a:rPr>
                        <a:t> </a:t>
                      </a:r>
                      <a:r>
                        <a:rPr sz="1200" b="1" spc="-10" dirty="0">
                          <a:latin typeface="Cambria"/>
                          <a:cs typeface="Cambria"/>
                        </a:rPr>
                        <a:t>(</a:t>
                      </a:r>
                      <a:r>
                        <a:rPr lang="en-IN" sz="1200" b="1" spc="-10" dirty="0">
                          <a:latin typeface="Cambria"/>
                          <a:cs typeface="Cambria"/>
                        </a:rPr>
                        <a:t>of the individual leader </a:t>
                      </a:r>
                      <a:r>
                        <a:rPr lang="en-IN" sz="1200" b="1" u="sng" spc="-10" dirty="0">
                          <a:latin typeface="Cambria"/>
                          <a:cs typeface="Cambria"/>
                        </a:rPr>
                        <a:t>nominated</a:t>
                      </a:r>
                      <a:r>
                        <a:rPr lang="en-IN" sz="1200" b="1" spc="-10" dirty="0">
                          <a:latin typeface="Cambria"/>
                          <a:cs typeface="Cambria"/>
                        </a:rPr>
                        <a:t>)</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gridSpan="2">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05"/>
                  </a:ext>
                </a:extLst>
              </a:tr>
              <a:tr h="304800">
                <a:tc>
                  <a:txBody>
                    <a:bodyPr/>
                    <a:lstStyle/>
                    <a:p>
                      <a:pPr marL="91440">
                        <a:lnSpc>
                          <a:spcPct val="100000"/>
                        </a:lnSpc>
                        <a:spcBef>
                          <a:spcPts val="325"/>
                        </a:spcBef>
                      </a:pPr>
                      <a:r>
                        <a:rPr sz="1200" b="1" spc="-5" dirty="0">
                          <a:latin typeface="Cambria"/>
                          <a:cs typeface="Cambria"/>
                        </a:rPr>
                        <a:t>Email</a:t>
                      </a:r>
                      <a:r>
                        <a:rPr sz="1200" b="1" spc="-50" dirty="0">
                          <a:latin typeface="Cambria"/>
                          <a:cs typeface="Cambria"/>
                        </a:rPr>
                        <a:t> </a:t>
                      </a:r>
                      <a:r>
                        <a:rPr sz="1200" b="1" dirty="0">
                          <a:latin typeface="Cambria"/>
                          <a:cs typeface="Cambria"/>
                        </a:rPr>
                        <a:t>ID</a:t>
                      </a:r>
                      <a:r>
                        <a:rPr sz="1200" b="1" spc="-15" dirty="0">
                          <a:latin typeface="Cambria"/>
                          <a:cs typeface="Cambria"/>
                        </a:rPr>
                        <a:t> </a:t>
                      </a:r>
                      <a:r>
                        <a:rPr lang="en-IN" sz="1200" b="1" spc="-15" dirty="0">
                          <a:latin typeface="Cambria"/>
                          <a:cs typeface="Cambria"/>
                        </a:rPr>
                        <a:t>#</a:t>
                      </a:r>
                      <a:r>
                        <a:rPr sz="1200" b="1" dirty="0">
                          <a:latin typeface="Cambria"/>
                          <a:cs typeface="Cambria"/>
                        </a:rPr>
                        <a:t>2</a:t>
                      </a:r>
                      <a:r>
                        <a:rPr lang="en-IN" sz="1200" b="1" dirty="0">
                          <a:latin typeface="Cambria"/>
                          <a:cs typeface="Cambria"/>
                        </a:rPr>
                        <a:t> (of the person who is </a:t>
                      </a:r>
                      <a:r>
                        <a:rPr lang="en-IN" sz="1200" b="1" u="sng" dirty="0">
                          <a:latin typeface="Cambria"/>
                          <a:cs typeface="Cambria"/>
                        </a:rPr>
                        <a:t>nominating</a:t>
                      </a:r>
                      <a:r>
                        <a:rPr lang="en-IN" sz="1200" b="1" dirty="0">
                          <a:latin typeface="Cambria"/>
                          <a:cs typeface="Cambria"/>
                        </a:rPr>
                        <a:t> )</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gridSpan="2">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06"/>
                  </a:ext>
                </a:extLst>
              </a:tr>
              <a:tr h="304800">
                <a:tc>
                  <a:txBody>
                    <a:bodyPr/>
                    <a:lstStyle/>
                    <a:p>
                      <a:pPr marL="91440">
                        <a:lnSpc>
                          <a:spcPct val="100000"/>
                        </a:lnSpc>
                        <a:spcBef>
                          <a:spcPts val="325"/>
                        </a:spcBef>
                      </a:pPr>
                      <a:r>
                        <a:rPr sz="1200" b="1" spc="-5" dirty="0">
                          <a:latin typeface="Cambria"/>
                          <a:cs typeface="Cambria"/>
                        </a:rPr>
                        <a:t>Mobile</a:t>
                      </a:r>
                      <a:r>
                        <a:rPr sz="1200" b="1" spc="-10" dirty="0">
                          <a:latin typeface="Cambria"/>
                          <a:cs typeface="Cambria"/>
                        </a:rPr>
                        <a:t> </a:t>
                      </a:r>
                      <a:r>
                        <a:rPr sz="1200" b="1" spc="-5" dirty="0">
                          <a:latin typeface="Cambria"/>
                          <a:cs typeface="Cambria"/>
                        </a:rPr>
                        <a:t>No</a:t>
                      </a:r>
                      <a:r>
                        <a:rPr sz="1200" b="1" spc="-30" dirty="0">
                          <a:latin typeface="Cambria"/>
                          <a:cs typeface="Cambria"/>
                        </a:rPr>
                        <a:t> </a:t>
                      </a:r>
                      <a:r>
                        <a:rPr sz="1200" b="1" spc="-5" dirty="0">
                          <a:latin typeface="Cambria"/>
                          <a:cs typeface="Cambria"/>
                        </a:rPr>
                        <a:t>of</a:t>
                      </a:r>
                      <a:r>
                        <a:rPr sz="1200" b="1" spc="-10" dirty="0">
                          <a:latin typeface="Cambria"/>
                          <a:cs typeface="Cambria"/>
                        </a:rPr>
                        <a:t> </a:t>
                      </a:r>
                      <a:r>
                        <a:rPr lang="en-IN" sz="1200" b="1" spc="-10" dirty="0">
                          <a:latin typeface="Cambria"/>
                          <a:cs typeface="Cambria"/>
                        </a:rPr>
                        <a:t>both persons</a:t>
                      </a:r>
                      <a:r>
                        <a:rPr lang="en-IN" sz="1200" b="1" spc="-10" baseline="0" dirty="0">
                          <a:latin typeface="Cambria"/>
                          <a:cs typeface="Cambria"/>
                        </a:rPr>
                        <a:t> – 1,2 above</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cap="flat" cmpd="sng" algn="ctr">
                      <a:solidFill>
                        <a:srgbClr val="70685C"/>
                      </a:solidFill>
                      <a:prstDash val="solid"/>
                      <a:round/>
                      <a:headEnd type="none" w="med" len="med"/>
                      <a:tailEnd type="none" w="med" len="me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dirty="0">
                        <a:latin typeface="Times New Roman"/>
                        <a:cs typeface="Times New Roman"/>
                      </a:endParaRPr>
                    </a:p>
                  </a:txBody>
                  <a:tcPr marL="0" marR="0" marT="0" marB="0">
                    <a:lnL w="12700" cap="flat" cmpd="sng" algn="ctr">
                      <a:solidFill>
                        <a:srgbClr val="70685C"/>
                      </a:solidFill>
                      <a:prstDash val="solid"/>
                      <a:round/>
                      <a:headEnd type="none" w="med" len="med"/>
                      <a:tailEnd type="none" w="med" len="med"/>
                    </a:lnL>
                    <a:lnR w="12700">
                      <a:solidFill>
                        <a:srgbClr val="70685C"/>
                      </a:solidFill>
                      <a:prstDash val="solid"/>
                    </a:lnR>
                    <a:lnT w="12700" cap="flat" cmpd="sng" algn="ctr">
                      <a:solidFill>
                        <a:srgbClr val="70685C"/>
                      </a:solidFill>
                      <a:prstDash val="solid"/>
                      <a:round/>
                      <a:headEnd type="none" w="med" len="med"/>
                      <a:tailEnd type="none" w="med" len="med"/>
                    </a:lnT>
                    <a:lnB w="12700" cap="flat" cmpd="sng" algn="ctr">
                      <a:solidFill>
                        <a:srgbClr val="70685C"/>
                      </a:solidFill>
                      <a:prstDash val="solid"/>
                      <a:round/>
                      <a:headEnd type="none" w="med" len="med"/>
                      <a:tailEnd type="none" w="med" len="med"/>
                    </a:lnB>
                    <a:solidFill>
                      <a:srgbClr val="F1F1F1"/>
                    </a:solidFill>
                  </a:tcPr>
                </a:tc>
                <a:extLst>
                  <a:ext uri="{0D108BD9-81ED-4DB2-BD59-A6C34878D82A}">
                    <a16:rowId xmlns="" xmlns:a16="http://schemas.microsoft.com/office/drawing/2014/main" val="10007"/>
                  </a:ext>
                </a:extLst>
              </a:tr>
              <a:tr h="304800">
                <a:tc>
                  <a:txBody>
                    <a:bodyPr/>
                    <a:lstStyle/>
                    <a:p>
                      <a:pPr marL="91440">
                        <a:lnSpc>
                          <a:spcPct val="100000"/>
                        </a:lnSpc>
                        <a:spcBef>
                          <a:spcPts val="330"/>
                        </a:spcBef>
                      </a:pPr>
                      <a:r>
                        <a:rPr lang="en-IN" sz="1200" b="1" spc="-5" dirty="0">
                          <a:latin typeface="Cambria"/>
                          <a:cs typeface="Cambria"/>
                        </a:rPr>
                        <a:t>Number</a:t>
                      </a:r>
                      <a:r>
                        <a:rPr lang="en-IN" sz="1200" b="1" spc="-5" baseline="0" dirty="0">
                          <a:latin typeface="Cambria"/>
                          <a:cs typeface="Cambria"/>
                        </a:rPr>
                        <a:t> of years for which </a:t>
                      </a:r>
                      <a:r>
                        <a:rPr lang="en-IN" sz="1200" b="1" u="sng" spc="-5" baseline="0" dirty="0">
                          <a:latin typeface="Cambria"/>
                          <a:cs typeface="Cambria"/>
                        </a:rPr>
                        <a:t>nominee</a:t>
                      </a:r>
                      <a:r>
                        <a:rPr lang="en-IN" sz="1200" b="1" spc="-5" baseline="0" dirty="0">
                          <a:latin typeface="Cambria"/>
                          <a:cs typeface="Cambria"/>
                        </a:rPr>
                        <a:t> has held the role</a:t>
                      </a:r>
                      <a:endParaRPr sz="120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gridSpan="2">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08"/>
                  </a:ext>
                </a:extLst>
              </a:tr>
              <a:tr h="304800">
                <a:tc>
                  <a:txBody>
                    <a:bodyPr/>
                    <a:lstStyle/>
                    <a:p>
                      <a:pPr marL="91440">
                        <a:lnSpc>
                          <a:spcPct val="100000"/>
                        </a:lnSpc>
                        <a:spcBef>
                          <a:spcPts val="330"/>
                        </a:spcBef>
                      </a:pPr>
                      <a:r>
                        <a:rPr sz="1200" b="1" spc="-15" dirty="0">
                          <a:latin typeface="Cambria"/>
                          <a:cs typeface="Cambria"/>
                        </a:rPr>
                        <a:t>Company</a:t>
                      </a:r>
                      <a:r>
                        <a:rPr sz="1200" b="1" spc="-35" dirty="0">
                          <a:latin typeface="Cambria"/>
                          <a:cs typeface="Cambria"/>
                        </a:rPr>
                        <a:t> </a:t>
                      </a:r>
                      <a:r>
                        <a:rPr sz="1200" b="1" spc="-15" dirty="0">
                          <a:latin typeface="Cambria"/>
                          <a:cs typeface="Cambria"/>
                        </a:rPr>
                        <a:t>Website</a:t>
                      </a:r>
                      <a:r>
                        <a:rPr sz="1200" b="1" spc="-30" dirty="0">
                          <a:latin typeface="Cambria"/>
                          <a:cs typeface="Cambria"/>
                        </a:rPr>
                        <a:t> </a:t>
                      </a:r>
                      <a:r>
                        <a:rPr sz="1200" b="1" dirty="0">
                          <a:latin typeface="Cambria"/>
                          <a:cs typeface="Cambria"/>
                        </a:rPr>
                        <a:t>URL</a:t>
                      </a:r>
                      <a:endParaRPr sz="120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gridSpan="2">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09"/>
                  </a:ext>
                </a:extLst>
              </a:tr>
              <a:tr h="304800">
                <a:tc>
                  <a:txBody>
                    <a:bodyPr/>
                    <a:lstStyle/>
                    <a:p>
                      <a:pPr marL="91440">
                        <a:lnSpc>
                          <a:spcPct val="100000"/>
                        </a:lnSpc>
                        <a:spcBef>
                          <a:spcPts val="330"/>
                        </a:spcBef>
                      </a:pPr>
                      <a:r>
                        <a:rPr sz="1200" b="1" spc="-15" dirty="0">
                          <a:latin typeface="Cambria"/>
                          <a:cs typeface="Cambria"/>
                        </a:rPr>
                        <a:t>Company</a:t>
                      </a:r>
                      <a:r>
                        <a:rPr sz="1200" b="1" spc="-20" dirty="0">
                          <a:latin typeface="Cambria"/>
                          <a:cs typeface="Cambria"/>
                        </a:rPr>
                        <a:t> </a:t>
                      </a:r>
                      <a:r>
                        <a:rPr sz="1200" b="1" spc="-15" dirty="0">
                          <a:latin typeface="Cambria"/>
                          <a:cs typeface="Cambria"/>
                        </a:rPr>
                        <a:t>Turnover</a:t>
                      </a:r>
                      <a:r>
                        <a:rPr sz="1200" b="1" spc="-20" dirty="0">
                          <a:latin typeface="Cambria"/>
                          <a:cs typeface="Cambria"/>
                        </a:rPr>
                        <a:t> </a:t>
                      </a:r>
                      <a:r>
                        <a:rPr sz="1200" b="1" spc="-5" dirty="0">
                          <a:latin typeface="Cambria"/>
                          <a:cs typeface="Cambria"/>
                        </a:rPr>
                        <a:t>(INR)</a:t>
                      </a:r>
                      <a:r>
                        <a:rPr sz="1200" b="1" dirty="0">
                          <a:latin typeface="Cambria"/>
                          <a:cs typeface="Cambria"/>
                        </a:rPr>
                        <a:t> </a:t>
                      </a:r>
                      <a:r>
                        <a:rPr sz="1200" b="1" spc="-5" dirty="0">
                          <a:latin typeface="Cambria"/>
                          <a:cs typeface="Cambria"/>
                        </a:rPr>
                        <a:t>in</a:t>
                      </a:r>
                      <a:r>
                        <a:rPr sz="1200" b="1" spc="5" dirty="0">
                          <a:latin typeface="Cambria"/>
                          <a:cs typeface="Cambria"/>
                        </a:rPr>
                        <a:t> </a:t>
                      </a:r>
                      <a:r>
                        <a:rPr lang="en-IN" sz="1200" b="1" dirty="0" err="1">
                          <a:latin typeface="Cambria"/>
                          <a:cs typeface="Cambria"/>
                        </a:rPr>
                        <a:t>cr</a:t>
                      </a:r>
                      <a:r>
                        <a:rPr lang="en-IN" sz="1200" b="1" dirty="0">
                          <a:latin typeface="Cambria"/>
                          <a:cs typeface="Cambria"/>
                        </a:rPr>
                        <a:t> in FY2022-23</a:t>
                      </a:r>
                      <a:endParaRPr sz="120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gridSpan="2">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10"/>
                  </a:ext>
                </a:extLst>
              </a:tr>
              <a:tr h="304165">
                <a:tc>
                  <a:txBody>
                    <a:bodyPr/>
                    <a:lstStyle/>
                    <a:p>
                      <a:pPr marL="91440">
                        <a:lnSpc>
                          <a:spcPct val="100000"/>
                        </a:lnSpc>
                        <a:spcBef>
                          <a:spcPts val="330"/>
                        </a:spcBef>
                      </a:pPr>
                      <a:r>
                        <a:rPr sz="1200" b="1" spc="-5" dirty="0">
                          <a:latin typeface="Cambria"/>
                          <a:cs typeface="Cambria"/>
                        </a:rPr>
                        <a:t>Number</a:t>
                      </a:r>
                      <a:r>
                        <a:rPr sz="1200" b="1" spc="-30" dirty="0">
                          <a:latin typeface="Cambria"/>
                          <a:cs typeface="Cambria"/>
                        </a:rPr>
                        <a:t> </a:t>
                      </a:r>
                      <a:r>
                        <a:rPr sz="1200" b="1" spc="-5" dirty="0">
                          <a:latin typeface="Cambria"/>
                          <a:cs typeface="Cambria"/>
                        </a:rPr>
                        <a:t>of</a:t>
                      </a:r>
                      <a:r>
                        <a:rPr sz="1200" b="1" spc="-20" dirty="0">
                          <a:latin typeface="Cambria"/>
                          <a:cs typeface="Cambria"/>
                        </a:rPr>
                        <a:t> </a:t>
                      </a:r>
                      <a:r>
                        <a:rPr sz="1200" b="1" spc="-10" dirty="0">
                          <a:latin typeface="Cambria"/>
                          <a:cs typeface="Cambria"/>
                        </a:rPr>
                        <a:t>employees</a:t>
                      </a:r>
                      <a:r>
                        <a:rPr sz="1200" b="1" spc="-5" dirty="0">
                          <a:latin typeface="Cambria"/>
                          <a:cs typeface="Cambria"/>
                        </a:rPr>
                        <a:t> in </a:t>
                      </a:r>
                      <a:r>
                        <a:rPr sz="1200" b="1" dirty="0">
                          <a:latin typeface="Cambria"/>
                          <a:cs typeface="Cambria"/>
                        </a:rPr>
                        <a:t>the</a:t>
                      </a:r>
                      <a:r>
                        <a:rPr sz="1200" b="1" spc="-30" dirty="0">
                          <a:latin typeface="Cambria"/>
                          <a:cs typeface="Cambria"/>
                        </a:rPr>
                        <a:t> </a:t>
                      </a:r>
                      <a:r>
                        <a:rPr lang="en-IN" sz="1200" b="1" spc="-10" dirty="0">
                          <a:latin typeface="Cambria"/>
                          <a:cs typeface="Cambria"/>
                        </a:rPr>
                        <a:t>nominee’s team as on 31Mar23</a:t>
                      </a:r>
                      <a:endParaRPr sz="120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gridSpan="2">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11"/>
                  </a:ext>
                </a:extLst>
              </a:tr>
              <a:tr h="312955">
                <a:tc>
                  <a:txBody>
                    <a:bodyPr/>
                    <a:lstStyle/>
                    <a:p>
                      <a:pPr marL="91440" marR="715645">
                        <a:lnSpc>
                          <a:spcPct val="100000"/>
                        </a:lnSpc>
                        <a:spcBef>
                          <a:spcPts val="330"/>
                        </a:spcBef>
                      </a:pPr>
                      <a:r>
                        <a:rPr sz="1200" b="1" spc="-20" dirty="0">
                          <a:latin typeface="Cambria"/>
                          <a:cs typeface="Cambria"/>
                        </a:rPr>
                        <a:t>Award</a:t>
                      </a:r>
                      <a:r>
                        <a:rPr sz="1200" b="1" spc="-30" dirty="0">
                          <a:latin typeface="Cambria"/>
                          <a:cs typeface="Cambria"/>
                        </a:rPr>
                        <a:t> </a:t>
                      </a:r>
                      <a:r>
                        <a:rPr sz="1200" b="1" spc="-5" dirty="0">
                          <a:latin typeface="Cambria"/>
                          <a:cs typeface="Cambria"/>
                        </a:rPr>
                        <a:t>Category</a:t>
                      </a:r>
                      <a:r>
                        <a:rPr sz="1200" b="1" spc="-20" dirty="0">
                          <a:latin typeface="Cambria"/>
                          <a:cs typeface="Cambria"/>
                        </a:rPr>
                        <a:t> </a:t>
                      </a:r>
                      <a:r>
                        <a:rPr sz="1200" b="1" spc="-5" dirty="0">
                          <a:latin typeface="Cambria"/>
                          <a:cs typeface="Cambria"/>
                        </a:rPr>
                        <a:t>for</a:t>
                      </a:r>
                      <a:r>
                        <a:rPr sz="1200" b="1" spc="-10" dirty="0">
                          <a:latin typeface="Cambria"/>
                          <a:cs typeface="Cambria"/>
                        </a:rPr>
                        <a:t> </a:t>
                      </a:r>
                      <a:r>
                        <a:rPr sz="1200" b="1" spc="-5">
                          <a:latin typeface="Cambria"/>
                          <a:cs typeface="Cambria"/>
                        </a:rPr>
                        <a:t>which</a:t>
                      </a:r>
                      <a:r>
                        <a:rPr sz="1200" b="1" spc="-15">
                          <a:latin typeface="Cambria"/>
                          <a:cs typeface="Cambria"/>
                        </a:rPr>
                        <a:t> </a:t>
                      </a:r>
                      <a:r>
                        <a:rPr sz="1200" b="1" spc="-5">
                          <a:latin typeface="Cambria"/>
                          <a:cs typeface="Cambria"/>
                        </a:rPr>
                        <a:t>applied</a:t>
                      </a:r>
                      <a:endParaRPr sz="1200" b="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gridSpan="2">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hMerge="1">
                  <a:txBody>
                    <a:bodyPr/>
                    <a:lstStyle/>
                    <a:p>
                      <a:endParaRPr lang="en-IN"/>
                    </a:p>
                  </a:txBody>
                  <a:tcPr/>
                </a:tc>
                <a:extLst>
                  <a:ext uri="{0D108BD9-81ED-4DB2-BD59-A6C34878D82A}">
                    <a16:rowId xmlns="" xmlns:a16="http://schemas.microsoft.com/office/drawing/2014/main" val="10012"/>
                  </a:ext>
                </a:extLst>
              </a:tr>
            </a:tbl>
          </a:graphicData>
        </a:graphic>
      </p:graphicFrame>
      <p:sp>
        <p:nvSpPr>
          <p:cNvPr id="10" name="object 10"/>
          <p:cNvSpPr txBox="1"/>
          <p:nvPr/>
        </p:nvSpPr>
        <p:spPr>
          <a:xfrm>
            <a:off x="4091178" y="4781928"/>
            <a:ext cx="1265555" cy="184785"/>
          </a:xfrm>
          <a:prstGeom prst="rect">
            <a:avLst/>
          </a:prstGeom>
        </p:spPr>
        <p:txBody>
          <a:bodyPr vert="horz" wrap="square" lIns="0" tIns="1270" rIns="0" bIns="0" rtlCol="0">
            <a:spAutoFit/>
          </a:bodyPr>
          <a:lstStyle/>
          <a:p>
            <a:pPr marL="12700">
              <a:lnSpc>
                <a:spcPct val="100000"/>
              </a:lnSpc>
              <a:spcBef>
                <a:spcPts val="10"/>
              </a:spcBef>
            </a:pPr>
            <a:r>
              <a:rPr sz="1100" spc="-5" dirty="0">
                <a:solidFill>
                  <a:srgbClr val="465E9C"/>
                </a:solidFill>
                <a:latin typeface="Franklin Gothic Medium"/>
                <a:cs typeface="Franklin Gothic Medium"/>
                <a:hlinkClick r:id="rId2"/>
              </a:rPr>
              <a:t>www.imc-itawards.in</a:t>
            </a:r>
            <a:endParaRPr sz="1100">
              <a:latin typeface="Franklin Gothic Medium"/>
              <a:cs typeface="Franklin Gothic Medium"/>
            </a:endParaRPr>
          </a:p>
        </p:txBody>
      </p:sp>
      <p:sp>
        <p:nvSpPr>
          <p:cNvPr id="9" name="object 9"/>
          <p:cNvSpPr txBox="1"/>
          <p:nvPr/>
        </p:nvSpPr>
        <p:spPr>
          <a:xfrm>
            <a:off x="1626870" y="4566920"/>
            <a:ext cx="6079490" cy="258404"/>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mbria"/>
                <a:cs typeface="Cambria"/>
              </a:rPr>
              <a:t>Please</a:t>
            </a:r>
            <a:r>
              <a:rPr sz="1600" spc="10" dirty="0">
                <a:latin typeface="Cambria"/>
                <a:cs typeface="Cambria"/>
              </a:rPr>
              <a:t> </a:t>
            </a:r>
            <a:r>
              <a:rPr sz="1600" spc="-10" dirty="0">
                <a:latin typeface="Cambria"/>
                <a:cs typeface="Cambria"/>
              </a:rPr>
              <a:t>proceed</a:t>
            </a:r>
            <a:r>
              <a:rPr sz="1600" spc="-20" dirty="0">
                <a:latin typeface="Cambria"/>
                <a:cs typeface="Cambria"/>
              </a:rPr>
              <a:t> </a:t>
            </a:r>
            <a:r>
              <a:rPr sz="1600" spc="-10" dirty="0">
                <a:latin typeface="Cambria"/>
                <a:cs typeface="Cambria"/>
              </a:rPr>
              <a:t>to</a:t>
            </a:r>
            <a:r>
              <a:rPr sz="1600" dirty="0">
                <a:latin typeface="Cambria"/>
                <a:cs typeface="Cambria"/>
              </a:rPr>
              <a:t> </a:t>
            </a:r>
            <a:r>
              <a:rPr sz="1600" spc="-5" dirty="0">
                <a:latin typeface="Cambria"/>
                <a:cs typeface="Cambria"/>
              </a:rPr>
              <a:t>fill</a:t>
            </a:r>
            <a:r>
              <a:rPr sz="1600" spc="25" dirty="0">
                <a:latin typeface="Cambria"/>
                <a:cs typeface="Cambria"/>
              </a:rPr>
              <a:t> </a:t>
            </a:r>
            <a:r>
              <a:rPr sz="1600" spc="-15" dirty="0">
                <a:latin typeface="Cambria"/>
                <a:cs typeface="Cambria"/>
              </a:rPr>
              <a:t>Part</a:t>
            </a:r>
            <a:r>
              <a:rPr sz="1600" spc="10" dirty="0">
                <a:latin typeface="Cambria"/>
                <a:cs typeface="Cambria"/>
              </a:rPr>
              <a:t> </a:t>
            </a:r>
            <a:r>
              <a:rPr sz="1600" spc="-5" dirty="0">
                <a:latin typeface="Cambria"/>
                <a:cs typeface="Cambria"/>
              </a:rPr>
              <a:t>B,</a:t>
            </a:r>
            <a:r>
              <a:rPr sz="1600" spc="5" dirty="0">
                <a:latin typeface="Cambria"/>
                <a:cs typeface="Cambria"/>
              </a:rPr>
              <a:t> </a:t>
            </a:r>
            <a:r>
              <a:rPr sz="1600" spc="-10" dirty="0">
                <a:latin typeface="Cambria"/>
                <a:cs typeface="Cambria"/>
              </a:rPr>
              <a:t>based</a:t>
            </a:r>
            <a:r>
              <a:rPr sz="1600" spc="10" dirty="0">
                <a:latin typeface="Cambria"/>
                <a:cs typeface="Cambria"/>
              </a:rPr>
              <a:t> </a:t>
            </a:r>
            <a:r>
              <a:rPr sz="1600" spc="-5" dirty="0">
                <a:latin typeface="Cambria"/>
                <a:cs typeface="Cambria"/>
              </a:rPr>
              <a:t>on</a:t>
            </a:r>
            <a:r>
              <a:rPr sz="1600" spc="-10" dirty="0">
                <a:latin typeface="Cambria"/>
                <a:cs typeface="Cambria"/>
              </a:rPr>
              <a:t> the</a:t>
            </a:r>
            <a:r>
              <a:rPr sz="1600" spc="10" dirty="0">
                <a:latin typeface="Cambria"/>
                <a:cs typeface="Cambria"/>
              </a:rPr>
              <a:t> </a:t>
            </a:r>
            <a:r>
              <a:rPr sz="1600" spc="-20" dirty="0">
                <a:latin typeface="Cambria"/>
                <a:cs typeface="Cambria"/>
              </a:rPr>
              <a:t>award</a:t>
            </a:r>
            <a:r>
              <a:rPr sz="1600" spc="25" dirty="0">
                <a:latin typeface="Cambria"/>
                <a:cs typeface="Cambria"/>
              </a:rPr>
              <a:t> </a:t>
            </a:r>
            <a:r>
              <a:rPr sz="1600" spc="-5" dirty="0">
                <a:latin typeface="Cambria"/>
                <a:cs typeface="Cambria"/>
              </a:rPr>
              <a:t>category</a:t>
            </a:r>
            <a:r>
              <a:rPr sz="1600" spc="-15" dirty="0">
                <a:latin typeface="Cambria"/>
                <a:cs typeface="Cambria"/>
              </a:rPr>
              <a:t> </a:t>
            </a:r>
            <a:r>
              <a:rPr sz="1600" spc="-10" dirty="0">
                <a:latin typeface="Cambria"/>
                <a:cs typeface="Cambria"/>
              </a:rPr>
              <a:t>applied</a:t>
            </a:r>
            <a:r>
              <a:rPr sz="1600" spc="15" dirty="0">
                <a:latin typeface="Cambria"/>
                <a:cs typeface="Cambria"/>
              </a:rPr>
              <a:t> </a:t>
            </a:r>
            <a:r>
              <a:rPr sz="1600" spc="-50" dirty="0" err="1">
                <a:latin typeface="Cambria"/>
                <a:cs typeface="Cambria"/>
              </a:rPr>
              <a:t>fo</a:t>
            </a:r>
            <a:r>
              <a:rPr lang="en-IN" sz="1600" spc="-50" dirty="0">
                <a:latin typeface="Cambria"/>
                <a:cs typeface="Cambria"/>
              </a:rPr>
              <a:t>r…</a:t>
            </a:r>
            <a:endParaRPr sz="1600" dirty="0">
              <a:latin typeface="Cambria"/>
              <a:cs typeface="Cambria"/>
            </a:endParaRPr>
          </a:p>
        </p:txBody>
      </p:sp>
    </p:spTree>
    <p:extLst>
      <p:ext uri="{BB962C8B-B14F-4D97-AF65-F5344CB8AC3E}">
        <p14:creationId xmlns:p14="http://schemas.microsoft.com/office/powerpoint/2010/main" val="8403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381000" y="1203598"/>
            <a:ext cx="8381260" cy="3683699"/>
          </a:xfrm>
        </p:spPr>
        <p:txBody>
          <a:bodyPr>
            <a:normAutofit fontScale="85000" lnSpcReduction="20000"/>
          </a:bodyPr>
          <a:lstStyle/>
          <a:p>
            <a:pPr marL="45720" indent="0" algn="just">
              <a:buNone/>
            </a:pPr>
            <a:r>
              <a:rPr lang="en-US" sz="1900" dirty="0"/>
              <a:t>Applications for this category of award will have to stipulate the following information section wise in MS Word or PPT format:  </a:t>
            </a:r>
          </a:p>
          <a:p>
            <a:pPr marL="45720" indent="0" algn="just">
              <a:buNone/>
            </a:pPr>
            <a:endParaRPr lang="en-US" sz="1900" dirty="0"/>
          </a:p>
          <a:p>
            <a:pPr marL="388620" indent="-342900" algn="just">
              <a:buAutoNum type="arabicPeriod"/>
            </a:pPr>
            <a:r>
              <a:rPr lang="en-US" sz="1900" dirty="0"/>
              <a:t>Highlights of your key achievements  during last  10 years  (very briefly)</a:t>
            </a:r>
          </a:p>
          <a:p>
            <a:pPr marL="388620" indent="-342900" algn="just">
              <a:buAutoNum type="arabicPeriod"/>
            </a:pPr>
            <a:r>
              <a:rPr lang="en-US" sz="1900" dirty="0"/>
              <a:t>Name any one or two  projects  or assignments, programs  which you have led during last 3 years </a:t>
            </a:r>
          </a:p>
          <a:p>
            <a:pPr marL="388620" indent="-342900" algn="just">
              <a:buAutoNum type="arabicPeriod"/>
            </a:pPr>
            <a:r>
              <a:rPr lang="en-US" sz="1900" dirty="0"/>
              <a:t>lease provide following details related to each  the project:</a:t>
            </a:r>
          </a:p>
          <a:p>
            <a:pPr marL="868680" lvl="3" indent="0" algn="just">
              <a:buNone/>
            </a:pPr>
            <a:r>
              <a:rPr lang="en-US" sz="1300" dirty="0"/>
              <a:t>Name of  Project</a:t>
            </a:r>
          </a:p>
          <a:p>
            <a:pPr marL="868680" lvl="3" indent="0" algn="just">
              <a:buNone/>
            </a:pPr>
            <a:r>
              <a:rPr lang="en-US" sz="1300" dirty="0"/>
              <a:t>A brief description of the project</a:t>
            </a:r>
          </a:p>
          <a:p>
            <a:pPr marL="868680" lvl="3" indent="0" algn="just">
              <a:buNone/>
            </a:pPr>
            <a:r>
              <a:rPr lang="en-US" sz="1300" dirty="0"/>
              <a:t>Applicant’s role in the project</a:t>
            </a:r>
          </a:p>
          <a:p>
            <a:pPr marL="868680" lvl="3" indent="0" algn="just">
              <a:buNone/>
            </a:pPr>
            <a:r>
              <a:rPr lang="en-US" sz="1300" dirty="0"/>
              <a:t>As Technologist  </a:t>
            </a:r>
          </a:p>
          <a:p>
            <a:pPr marL="868680" lvl="3" indent="0" algn="just">
              <a:buNone/>
            </a:pPr>
            <a:r>
              <a:rPr lang="en-US" sz="1300" dirty="0"/>
              <a:t>As Business  Manager</a:t>
            </a:r>
          </a:p>
          <a:p>
            <a:pPr marL="868680" lvl="3" indent="0" algn="just">
              <a:buNone/>
            </a:pPr>
            <a:r>
              <a:rPr lang="en-US" sz="1300" dirty="0"/>
              <a:t>Brief  of Business Impact  </a:t>
            </a:r>
          </a:p>
          <a:p>
            <a:pPr marL="868680" lvl="3" indent="0" algn="just">
              <a:buNone/>
            </a:pPr>
            <a:r>
              <a:rPr lang="en-US" sz="1300" dirty="0"/>
              <a:t>Brief of Operation excellence</a:t>
            </a:r>
          </a:p>
          <a:p>
            <a:pPr marL="868680" lvl="3" indent="0" algn="just">
              <a:buNone/>
            </a:pPr>
            <a:r>
              <a:rPr lang="en-US" sz="1300" dirty="0"/>
              <a:t>Key challenges faced and overcome</a:t>
            </a:r>
          </a:p>
          <a:p>
            <a:pPr marL="868680" lvl="3" indent="0" algn="just">
              <a:buNone/>
            </a:pPr>
            <a:r>
              <a:rPr lang="en-US" sz="1300" dirty="0"/>
              <a:t>A brief  about  business  Value  created</a:t>
            </a:r>
          </a:p>
          <a:p>
            <a:pPr marL="868680" lvl="3" indent="0" algn="just">
              <a:buNone/>
            </a:pPr>
            <a:r>
              <a:rPr lang="en-US" sz="1300" dirty="0"/>
              <a:t>Awards, accolades or recognitions received</a:t>
            </a:r>
          </a:p>
          <a:p>
            <a:pPr marL="868680" lvl="3" indent="0" algn="just">
              <a:buNone/>
            </a:pPr>
            <a:r>
              <a:rPr lang="en-US" sz="1300" dirty="0"/>
              <a:t>Any additional information to support the candidature</a:t>
            </a:r>
          </a:p>
          <a:p>
            <a:pPr marL="388620" indent="-342900" algn="just">
              <a:buAutoNum type="arabicPeriod"/>
            </a:pPr>
            <a:endParaRPr lang="en-US" sz="1900" dirty="0"/>
          </a:p>
        </p:txBody>
      </p:sp>
      <p:sp>
        <p:nvSpPr>
          <p:cNvPr id="4" name="Title 3"/>
          <p:cNvSpPr>
            <a:spLocks noGrp="1"/>
          </p:cNvSpPr>
          <p:nvPr>
            <p:ph type="title"/>
          </p:nvPr>
        </p:nvSpPr>
        <p:spPr/>
        <p:txBody>
          <a:bodyPr/>
          <a:lstStyle/>
          <a:p>
            <a:r>
              <a:rPr lang="en-IN" sz="2000" b="1" dirty="0"/>
              <a:t>SELECTION CRITERIA - category  II : </a:t>
            </a:r>
            <a:r>
              <a:rPr lang="en-US" sz="2000" b="1" dirty="0"/>
              <a:t>Digital Leadership Awards </a:t>
            </a:r>
            <a:r>
              <a:rPr lang="en-US" sz="1400" dirty="0"/>
              <a:t/>
            </a:r>
            <a:br>
              <a:rPr lang="en-US" sz="1400" dirty="0"/>
            </a:br>
            <a:r>
              <a:rPr lang="en-US" sz="1400" dirty="0"/>
              <a:t>(PART B) </a:t>
            </a:r>
            <a:r>
              <a:rPr lang="en-US" sz="1400" dirty="0" err="1"/>
              <a:t>Honouring</a:t>
            </a:r>
            <a:r>
              <a:rPr lang="en-US" sz="1400" dirty="0"/>
              <a:t> CDOs and Digital Leaders</a:t>
            </a:r>
            <a:br>
              <a:rPr lang="en-US" sz="1400" dirty="0"/>
            </a:br>
            <a:r>
              <a:rPr lang="en-US" sz="1400" dirty="0"/>
              <a:t>who have demonstrated outstanding results in business transformation</a:t>
            </a:r>
            <a:endParaRPr lang="en-IN" sz="1400" dirty="0"/>
          </a:p>
        </p:txBody>
      </p:sp>
      <p:sp>
        <p:nvSpPr>
          <p:cNvPr id="8" name="Footer Placeholder 7"/>
          <p:cNvSpPr>
            <a:spLocks noGrp="1"/>
          </p:cNvSpPr>
          <p:nvPr>
            <p:ph type="ftr" sz="quarter" idx="11"/>
          </p:nvPr>
        </p:nvSpPr>
        <p:spPr/>
        <p:txBody>
          <a:bodyPr/>
          <a:lstStyle/>
          <a:p>
            <a:r>
              <a:rPr lang="en-IN"/>
              <a:t>www.imc-itawards.in</a:t>
            </a:r>
          </a:p>
        </p:txBody>
      </p:sp>
    </p:spTree>
    <p:extLst>
      <p:ext uri="{BB962C8B-B14F-4D97-AF65-F5344CB8AC3E}">
        <p14:creationId xmlns:p14="http://schemas.microsoft.com/office/powerpoint/2010/main" val="11903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IN" dirty="0"/>
              <a:t>Each entry will be assessed by expert committee and jury on a point scale  of 100 with the following weightage</a:t>
            </a:r>
          </a:p>
          <a:p>
            <a:pPr marL="502920" indent="-457200">
              <a:buAutoNum type="arabicPeriod"/>
            </a:pPr>
            <a:r>
              <a:rPr lang="en-IN" dirty="0"/>
              <a:t>Technology Excellence demonstrated			20 %</a:t>
            </a:r>
          </a:p>
          <a:p>
            <a:pPr marL="502920" indent="-457200">
              <a:buAutoNum type="arabicPeriod"/>
            </a:pPr>
            <a:r>
              <a:rPr lang="en-IN" dirty="0"/>
              <a:t>Business Impact demonstrated			20 %</a:t>
            </a:r>
          </a:p>
          <a:p>
            <a:pPr marL="502920" indent="-457200">
              <a:buAutoNum type="arabicPeriod"/>
            </a:pPr>
            <a:r>
              <a:rPr lang="en-IN" dirty="0"/>
              <a:t>Contribution in building People			20 %</a:t>
            </a:r>
          </a:p>
          <a:p>
            <a:pPr marL="502920" indent="-457200">
              <a:buAutoNum type="arabicPeriod"/>
            </a:pPr>
            <a:r>
              <a:rPr lang="en-IN" dirty="0"/>
              <a:t>Contribution in building System			20 %</a:t>
            </a:r>
          </a:p>
          <a:p>
            <a:pPr marL="502920" indent="-457200">
              <a:buAutoNum type="arabicPeriod"/>
            </a:pPr>
            <a:r>
              <a:rPr lang="en-IN" dirty="0"/>
              <a:t>Overall Customer Value creation			20 % </a:t>
            </a:r>
          </a:p>
        </p:txBody>
      </p:sp>
      <p:sp>
        <p:nvSpPr>
          <p:cNvPr id="3" name="Footer Placeholder 2"/>
          <p:cNvSpPr>
            <a:spLocks noGrp="1"/>
          </p:cNvSpPr>
          <p:nvPr>
            <p:ph type="ftr" sz="quarter" idx="11"/>
          </p:nvPr>
        </p:nvSpPr>
        <p:spPr/>
        <p:txBody>
          <a:bodyPr/>
          <a:lstStyle/>
          <a:p>
            <a:r>
              <a:rPr lang="en-IN"/>
              <a:t>www.imc-itawards.in</a:t>
            </a:r>
            <a:endParaRPr lang="en-IN" dirty="0"/>
          </a:p>
        </p:txBody>
      </p:sp>
      <p:sp>
        <p:nvSpPr>
          <p:cNvPr id="4" name="Title 3"/>
          <p:cNvSpPr>
            <a:spLocks noGrp="1"/>
          </p:cNvSpPr>
          <p:nvPr>
            <p:ph type="title"/>
          </p:nvPr>
        </p:nvSpPr>
        <p:spPr/>
        <p:txBody>
          <a:bodyPr/>
          <a:lstStyle/>
          <a:p>
            <a:r>
              <a:rPr lang="en-IN" dirty="0"/>
              <a:t>Shortlisting criteria </a:t>
            </a:r>
            <a:br>
              <a:rPr lang="en-IN" dirty="0"/>
            </a:br>
            <a:r>
              <a:rPr lang="en-IN" dirty="0"/>
              <a:t>Category II</a:t>
            </a:r>
          </a:p>
        </p:txBody>
      </p:sp>
    </p:spTree>
    <p:extLst>
      <p:ext uri="{BB962C8B-B14F-4D97-AF65-F5344CB8AC3E}">
        <p14:creationId xmlns:p14="http://schemas.microsoft.com/office/powerpoint/2010/main" val="1893687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75606"/>
            <a:ext cx="8465365" cy="3319253"/>
          </a:xfrm>
        </p:spPr>
        <p:txBody>
          <a:bodyPr>
            <a:normAutofit/>
          </a:bodyPr>
          <a:lstStyle/>
          <a:p>
            <a:pPr algn="just"/>
            <a:r>
              <a:rPr lang="en-US" dirty="0"/>
              <a:t>The </a:t>
            </a:r>
            <a:r>
              <a:rPr lang="en-US" b="1" dirty="0"/>
              <a:t>Maverick Effect </a:t>
            </a:r>
            <a:r>
              <a:rPr lang="en-US" dirty="0"/>
              <a:t>can be defined as: An approach where fierce competitors or industry stakeholders collaborate to solve the industry’s problems and prioritize the greater good / betterment of a nation, by partnering with the government as well as the relevant stakeholders of that industry’s ecosystem.</a:t>
            </a:r>
          </a:p>
          <a:p>
            <a:pPr algn="just"/>
            <a:r>
              <a:rPr lang="en-US" dirty="0"/>
              <a:t>The Maverick Effect exemplifies the </a:t>
            </a:r>
            <a:r>
              <a:rPr lang="en-US" b="1" dirty="0"/>
              <a:t>power of collaboration </a:t>
            </a:r>
            <a:r>
              <a:rPr lang="en-US" dirty="0"/>
              <a:t>built on a neutral, trustworthy, and transparent platform that brings together a collective of unique individuals interested in co-creating the future building on their shared values and purpose.</a:t>
            </a:r>
            <a:endParaRPr lang="en-IN" dirty="0"/>
          </a:p>
        </p:txBody>
      </p:sp>
      <p:sp>
        <p:nvSpPr>
          <p:cNvPr id="3" name="Footer Placeholder 2"/>
          <p:cNvSpPr>
            <a:spLocks noGrp="1"/>
          </p:cNvSpPr>
          <p:nvPr>
            <p:ph type="ftr" sz="quarter" idx="11"/>
          </p:nvPr>
        </p:nvSpPr>
        <p:spPr/>
        <p:txBody>
          <a:bodyPr/>
          <a:lstStyle/>
          <a:p>
            <a:r>
              <a:rPr lang="en-IN"/>
              <a:t>www.imc-itawards.in</a:t>
            </a:r>
            <a:endParaRPr lang="en-IN" dirty="0"/>
          </a:p>
        </p:txBody>
      </p:sp>
      <p:sp>
        <p:nvSpPr>
          <p:cNvPr id="4" name="Title 3"/>
          <p:cNvSpPr>
            <a:spLocks noGrp="1"/>
          </p:cNvSpPr>
          <p:nvPr>
            <p:ph type="title"/>
          </p:nvPr>
        </p:nvSpPr>
        <p:spPr/>
        <p:txBody>
          <a:bodyPr/>
          <a:lstStyle/>
          <a:p>
            <a:r>
              <a:rPr lang="en-IN" sz="2400" dirty="0"/>
              <a:t>Category  III</a:t>
            </a:r>
            <a:r>
              <a:rPr lang="en-IN" dirty="0"/>
              <a:t/>
            </a:r>
            <a:br>
              <a:rPr lang="en-IN" dirty="0"/>
            </a:br>
            <a:r>
              <a:rPr lang="en-US" dirty="0"/>
              <a:t>Maverick Effect Awards</a:t>
            </a:r>
            <a:endParaRPr lang="en-IN" dirty="0"/>
          </a:p>
        </p:txBody>
      </p:sp>
    </p:spTree>
    <p:extLst>
      <p:ext uri="{BB962C8B-B14F-4D97-AF65-F5344CB8AC3E}">
        <p14:creationId xmlns:p14="http://schemas.microsoft.com/office/powerpoint/2010/main" val="2775745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75606"/>
            <a:ext cx="8465365" cy="3319253"/>
          </a:xfrm>
        </p:spPr>
        <p:txBody>
          <a:bodyPr>
            <a:normAutofit fontScale="70000" lnSpcReduction="20000"/>
          </a:bodyPr>
          <a:lstStyle/>
          <a:p>
            <a:pPr marL="502920" indent="-457200" algn="just">
              <a:buFont typeface="+mj-lt"/>
              <a:buAutoNum type="arabicPeriod"/>
            </a:pPr>
            <a:r>
              <a:rPr lang="en-US" b="1" dirty="0"/>
              <a:t>Industry Associations and Consortia: </a:t>
            </a:r>
            <a:r>
              <a:rPr lang="en-US" dirty="0"/>
              <a:t>Groups, associations or consortia formed by multiple organizations for a certain sector that focuses on collaborative projects or initiatives that address industry-wide challenges or opportunities.</a:t>
            </a:r>
          </a:p>
          <a:p>
            <a:pPr marL="502920" indent="-457200" algn="just">
              <a:buFont typeface="+mj-lt"/>
              <a:buAutoNum type="arabicPeriod"/>
            </a:pPr>
            <a:r>
              <a:rPr lang="en-US" b="1" dirty="0"/>
              <a:t>Multi-Organization Collaborations: </a:t>
            </a:r>
            <a:r>
              <a:rPr lang="en-US" dirty="0"/>
              <a:t>Joint initiatives by multiple organizations, especially where competitors come together to solve common problems, innovate, or drive industry standards for the greater good. This could include collaborations for research and development, industry benchmark setting, or shared technology platforms.</a:t>
            </a:r>
          </a:p>
          <a:p>
            <a:pPr marL="502920" indent="-457200" algn="just">
              <a:buFont typeface="+mj-lt"/>
              <a:buAutoNum type="arabicPeriod"/>
            </a:pPr>
            <a:r>
              <a:rPr lang="en-US" b="1" dirty="0"/>
              <a:t>Public-Private Partnerships: </a:t>
            </a:r>
            <a:r>
              <a:rPr lang="en-US" dirty="0"/>
              <a:t>Collaborations between government bodies and private sector organizations or consortia, aimed at leveraging technology for public good, policy-making, or societal benefit.</a:t>
            </a:r>
          </a:p>
          <a:p>
            <a:pPr marL="502920" indent="-457200" algn="just">
              <a:buFont typeface="+mj-lt"/>
              <a:buAutoNum type="arabicPeriod"/>
            </a:pPr>
            <a:r>
              <a:rPr lang="en-US" b="1" dirty="0"/>
              <a:t>Academic-Industry Collaborations: </a:t>
            </a:r>
            <a:r>
              <a:rPr lang="en-US" dirty="0"/>
              <a:t>Joint projects between universities, research institutions, and industry players that focus on technological innovation, research, and development with potential industry applications.</a:t>
            </a:r>
          </a:p>
          <a:p>
            <a:pPr marL="502920" indent="-457200" algn="just">
              <a:buFont typeface="+mj-lt"/>
              <a:buAutoNum type="arabicPeriod"/>
            </a:pPr>
            <a:r>
              <a:rPr lang="en-US" b="1" dirty="0"/>
              <a:t>Non-Profit Collaborations: </a:t>
            </a:r>
            <a:r>
              <a:rPr lang="en-US" dirty="0"/>
              <a:t>Non-profit organizations that partner with technology companies or industry associations to leverage any technology for social impact or to address societal challenges.</a:t>
            </a:r>
          </a:p>
          <a:p>
            <a:pPr marL="45720" indent="0" algn="just">
              <a:buNone/>
            </a:pPr>
            <a:endParaRPr lang="en-US" dirty="0"/>
          </a:p>
          <a:p>
            <a:pPr marL="45720" indent="0" algn="just">
              <a:buNone/>
            </a:pPr>
            <a:r>
              <a:rPr lang="en-US" dirty="0"/>
              <a:t>Incase there is a nomination other than above categories, the same will be considered if it meets the criteria.</a:t>
            </a:r>
            <a:endParaRPr lang="en-IN" dirty="0"/>
          </a:p>
        </p:txBody>
      </p:sp>
      <p:sp>
        <p:nvSpPr>
          <p:cNvPr id="3" name="Footer Placeholder 2"/>
          <p:cNvSpPr>
            <a:spLocks noGrp="1"/>
          </p:cNvSpPr>
          <p:nvPr>
            <p:ph type="ftr" sz="quarter" idx="11"/>
          </p:nvPr>
        </p:nvSpPr>
        <p:spPr/>
        <p:txBody>
          <a:bodyPr/>
          <a:lstStyle/>
          <a:p>
            <a:r>
              <a:rPr lang="en-IN"/>
              <a:t>www.imc-itawards.in</a:t>
            </a:r>
            <a:endParaRPr lang="en-IN" dirty="0"/>
          </a:p>
        </p:txBody>
      </p:sp>
      <p:sp>
        <p:nvSpPr>
          <p:cNvPr id="4" name="Title 3"/>
          <p:cNvSpPr>
            <a:spLocks noGrp="1"/>
          </p:cNvSpPr>
          <p:nvPr>
            <p:ph type="title"/>
          </p:nvPr>
        </p:nvSpPr>
        <p:spPr/>
        <p:txBody>
          <a:bodyPr/>
          <a:lstStyle/>
          <a:p>
            <a:r>
              <a:rPr lang="en-IN" sz="2400" dirty="0"/>
              <a:t>Category  III</a:t>
            </a:r>
            <a:r>
              <a:rPr lang="en-IN" dirty="0"/>
              <a:t/>
            </a:r>
            <a:br>
              <a:rPr lang="en-IN" dirty="0"/>
            </a:br>
            <a:r>
              <a:rPr lang="en-US" dirty="0"/>
              <a:t>who can apply?</a:t>
            </a:r>
            <a:endParaRPr lang="en-IN" dirty="0"/>
          </a:p>
        </p:txBody>
      </p:sp>
    </p:spTree>
    <p:extLst>
      <p:ext uri="{BB962C8B-B14F-4D97-AF65-F5344CB8AC3E}">
        <p14:creationId xmlns:p14="http://schemas.microsoft.com/office/powerpoint/2010/main" val="1984623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a:t>The candidate/</a:t>
            </a:r>
            <a:r>
              <a:rPr lang="en-US" dirty="0" err="1"/>
              <a:t>organisation</a:t>
            </a:r>
            <a:r>
              <a:rPr lang="en-US" dirty="0"/>
              <a:t> for this Award shall be nominated by the knowledgeable stalwarts of the industry and will have to share information as per the application questions given in the following slide</a:t>
            </a:r>
          </a:p>
          <a:p>
            <a:pPr algn="just"/>
            <a:r>
              <a:rPr lang="en-US" dirty="0"/>
              <a:t>Jury will holistically contemplate and decide the winners (one or more) in the following titles:</a:t>
            </a:r>
          </a:p>
          <a:p>
            <a:pPr lvl="1" algn="just"/>
            <a:r>
              <a:rPr lang="en-IN" dirty="0"/>
              <a:t>Maverick Effect Catalyst, 2024</a:t>
            </a:r>
          </a:p>
          <a:p>
            <a:pPr lvl="1" algn="just"/>
            <a:r>
              <a:rPr lang="en-IN" dirty="0"/>
              <a:t>Maverick Effect Trailblazer, 2024</a:t>
            </a:r>
          </a:p>
          <a:p>
            <a:pPr lvl="1" algn="just"/>
            <a:r>
              <a:rPr lang="en-IN" dirty="0"/>
              <a:t>Maverick Effect Pioneer, 2024</a:t>
            </a:r>
          </a:p>
          <a:p>
            <a:pPr algn="just"/>
            <a:r>
              <a:rPr lang="en-US" dirty="0"/>
              <a:t>The information is being asked for making the decision transparent and authoritative for the Jury</a:t>
            </a:r>
            <a:endParaRPr lang="en-IN" dirty="0"/>
          </a:p>
        </p:txBody>
      </p:sp>
      <p:sp>
        <p:nvSpPr>
          <p:cNvPr id="3" name="Footer Placeholder 2"/>
          <p:cNvSpPr>
            <a:spLocks noGrp="1"/>
          </p:cNvSpPr>
          <p:nvPr>
            <p:ph type="ftr" sz="quarter" idx="11"/>
          </p:nvPr>
        </p:nvSpPr>
        <p:spPr/>
        <p:txBody>
          <a:bodyPr/>
          <a:lstStyle/>
          <a:p>
            <a:r>
              <a:rPr lang="en-IN"/>
              <a:t>www.imc-itawards.in</a:t>
            </a:r>
            <a:endParaRPr lang="en-IN" dirty="0"/>
          </a:p>
        </p:txBody>
      </p:sp>
      <p:sp>
        <p:nvSpPr>
          <p:cNvPr id="4" name="Title 3"/>
          <p:cNvSpPr>
            <a:spLocks noGrp="1"/>
          </p:cNvSpPr>
          <p:nvPr>
            <p:ph type="title"/>
          </p:nvPr>
        </p:nvSpPr>
        <p:spPr/>
        <p:txBody>
          <a:bodyPr/>
          <a:lstStyle/>
          <a:p>
            <a:r>
              <a:rPr lang="en-IN" dirty="0"/>
              <a:t>Procedure and Awards category</a:t>
            </a:r>
          </a:p>
        </p:txBody>
      </p:sp>
    </p:spTree>
    <p:extLst>
      <p:ext uri="{BB962C8B-B14F-4D97-AF65-F5344CB8AC3E}">
        <p14:creationId xmlns:p14="http://schemas.microsoft.com/office/powerpoint/2010/main" val="3143655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89303"/>
            <a:ext cx="8407893" cy="3683700"/>
          </a:xfrm>
        </p:spPr>
        <p:txBody>
          <a:bodyPr>
            <a:normAutofit fontScale="62500" lnSpcReduction="20000"/>
          </a:bodyPr>
          <a:lstStyle/>
          <a:p>
            <a:pPr marL="45720" indent="0" algn="just">
              <a:buNone/>
            </a:pPr>
            <a:r>
              <a:rPr lang="en-US" dirty="0"/>
              <a:t>Nominees to demonstrate their actions in any 3-5 criteria to qualify,</a:t>
            </a:r>
          </a:p>
          <a:p>
            <a:pPr marL="45720" indent="0" algn="just">
              <a:buNone/>
            </a:pPr>
            <a:r>
              <a:rPr lang="en-US" b="1" dirty="0"/>
              <a:t>Collaborative Impact: </a:t>
            </a:r>
            <a:r>
              <a:rPr lang="en-US" dirty="0"/>
              <a:t>Evidence of significant impact achieved through collaboration, especially in challenging or competitive environments.</a:t>
            </a:r>
          </a:p>
          <a:p>
            <a:pPr marL="502920" indent="-457200" algn="just">
              <a:buFont typeface="+mj-lt"/>
              <a:buAutoNum type="arabicPeriod"/>
            </a:pPr>
            <a:r>
              <a:rPr lang="en-US" b="1" dirty="0"/>
              <a:t>Innovation and Creativity: </a:t>
            </a:r>
            <a:r>
              <a:rPr lang="en-US" dirty="0"/>
              <a:t>Frugal and creative innovation in technologies, problem solving at an industry or national level, improving business processes.</a:t>
            </a:r>
          </a:p>
          <a:p>
            <a:pPr marL="502920" indent="-457200" algn="just">
              <a:buFont typeface="+mj-lt"/>
              <a:buAutoNum type="arabicPeriod"/>
            </a:pPr>
            <a:r>
              <a:rPr lang="en-US" b="1" dirty="0"/>
              <a:t>Industry / Sector Contribution: </a:t>
            </a:r>
            <a:r>
              <a:rPr lang="en-US" dirty="0"/>
              <a:t>Contributions to the broader technology industry, beyond the collective’s own interests, commercial or otherwise.</a:t>
            </a:r>
          </a:p>
          <a:p>
            <a:pPr marL="502920" indent="-457200" algn="just">
              <a:buFont typeface="+mj-lt"/>
              <a:buAutoNum type="arabicPeriod"/>
            </a:pPr>
            <a:r>
              <a:rPr lang="en-US" b="1" dirty="0"/>
              <a:t>Sustainability and Scalability: </a:t>
            </a:r>
            <a:r>
              <a:rPr lang="en-US" dirty="0"/>
              <a:t>Long-term sustainability and scalability of the collaborative or initiative.</a:t>
            </a:r>
          </a:p>
          <a:p>
            <a:pPr marL="502920" indent="-457200" algn="just">
              <a:buFont typeface="+mj-lt"/>
              <a:buAutoNum type="arabicPeriod"/>
            </a:pPr>
            <a:r>
              <a:rPr lang="en-US" b="1" dirty="0"/>
              <a:t>Diversity and Inclusion: </a:t>
            </a:r>
            <a:r>
              <a:rPr lang="en-US" dirty="0"/>
              <a:t>Inclusion of diverse perspectives and equitable participation in the collaborative effort.</a:t>
            </a:r>
          </a:p>
          <a:p>
            <a:pPr marL="502920" indent="-457200" algn="just">
              <a:buFont typeface="+mj-lt"/>
              <a:buAutoNum type="arabicPeriod"/>
            </a:pPr>
            <a:r>
              <a:rPr lang="en-US" b="1" dirty="0"/>
              <a:t>Meritocracy and Integrity: </a:t>
            </a:r>
            <a:r>
              <a:rPr lang="en-US" dirty="0"/>
              <a:t>Adherence to meritocratic standards and integrity in all collaborative efforts.</a:t>
            </a:r>
          </a:p>
          <a:p>
            <a:pPr marL="502920" indent="-457200" algn="just">
              <a:buFont typeface="+mj-lt"/>
              <a:buAutoNum type="arabicPeriod"/>
            </a:pPr>
            <a:r>
              <a:rPr lang="en-US" b="1" dirty="0"/>
              <a:t>Greater Good of Industry/Sector/India: </a:t>
            </a:r>
            <a:r>
              <a:rPr lang="en-US" dirty="0"/>
              <a:t>Shows clear evidence of actions taken for the broader benefit of the industry, sector, or India, rather than just individual or organizational gain.</a:t>
            </a:r>
          </a:p>
          <a:p>
            <a:pPr marL="502920" indent="-457200" algn="just">
              <a:buFont typeface="+mj-lt"/>
              <a:buAutoNum type="arabicPeriod"/>
            </a:pPr>
            <a:r>
              <a:rPr lang="en-US" b="1" dirty="0"/>
              <a:t>Prioritizing the Highest Common Denominator: </a:t>
            </a:r>
            <a:r>
              <a:rPr lang="en-US" dirty="0"/>
              <a:t>Evidence of decision-making within the collective that benefits the largest number of stakeholders, aiming for inclusive and composite outcomes.</a:t>
            </a:r>
          </a:p>
          <a:p>
            <a:pPr marL="502920" indent="-457200" algn="just">
              <a:buFont typeface="+mj-lt"/>
              <a:buAutoNum type="arabicPeriod"/>
            </a:pPr>
            <a:r>
              <a:rPr lang="en-US" b="1" dirty="0"/>
              <a:t>Separating Signal from Noise: </a:t>
            </a:r>
            <a:r>
              <a:rPr lang="en-US" dirty="0"/>
              <a:t>Demonstrates the collective’s ability to identify and capitalize on opportunities within challenges, using innovative thinking to turn potential adversities into advantages.</a:t>
            </a:r>
          </a:p>
          <a:p>
            <a:pPr marL="502920" indent="-457200" algn="just">
              <a:buFont typeface="+mj-lt"/>
              <a:buAutoNum type="arabicPeriod"/>
            </a:pPr>
            <a:r>
              <a:rPr lang="en-US" b="1" dirty="0"/>
              <a:t>Beyond Personal Agendas: </a:t>
            </a:r>
            <a:r>
              <a:rPr lang="en-US" dirty="0"/>
              <a:t>Shows a commitment to collective growth, rallying members around a shared vision for the greater good, rather than serving the interests of a select few.</a:t>
            </a:r>
          </a:p>
        </p:txBody>
      </p:sp>
      <p:sp>
        <p:nvSpPr>
          <p:cNvPr id="3" name="Footer Placeholder 2"/>
          <p:cNvSpPr>
            <a:spLocks noGrp="1"/>
          </p:cNvSpPr>
          <p:nvPr>
            <p:ph type="ftr" sz="quarter" idx="11"/>
          </p:nvPr>
        </p:nvSpPr>
        <p:spPr/>
        <p:txBody>
          <a:bodyPr/>
          <a:lstStyle/>
          <a:p>
            <a:r>
              <a:rPr lang="en-IN"/>
              <a:t>www.imc-itawards.in</a:t>
            </a:r>
            <a:endParaRPr lang="en-IN" dirty="0"/>
          </a:p>
        </p:txBody>
      </p:sp>
      <p:sp>
        <p:nvSpPr>
          <p:cNvPr id="4" name="Title 3"/>
          <p:cNvSpPr>
            <a:spLocks noGrp="1"/>
          </p:cNvSpPr>
          <p:nvPr>
            <p:ph type="title"/>
          </p:nvPr>
        </p:nvSpPr>
        <p:spPr/>
        <p:txBody>
          <a:bodyPr/>
          <a:lstStyle/>
          <a:p>
            <a:r>
              <a:rPr lang="en-IN" dirty="0"/>
              <a:t>Broad criteria for shortlisting of  Maverick Effect award</a:t>
            </a:r>
          </a:p>
        </p:txBody>
      </p:sp>
    </p:spTree>
    <p:extLst>
      <p:ext uri="{BB962C8B-B14F-4D97-AF65-F5344CB8AC3E}">
        <p14:creationId xmlns:p14="http://schemas.microsoft.com/office/powerpoint/2010/main" val="2217106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03598"/>
            <a:ext cx="8439472" cy="3305556"/>
          </a:xfrm>
        </p:spPr>
        <p:txBody>
          <a:bodyPr>
            <a:noAutofit/>
          </a:bodyPr>
          <a:lstStyle/>
          <a:p>
            <a:pPr marL="45720" indent="0" algn="just">
              <a:buNone/>
            </a:pPr>
            <a:r>
              <a:rPr lang="en-US" sz="1200" b="1" dirty="0"/>
              <a:t>Depending on the shortlisting criteria chosen, the following questions can help the nominees explain their impact and can help jury members assess and evaluate the entries</a:t>
            </a:r>
            <a:r>
              <a:rPr lang="en-US" sz="1200" b="1" dirty="0" smtClean="0"/>
              <a:t>. The queries have to be answered in MS Word or </a:t>
            </a:r>
            <a:r>
              <a:rPr lang="en-US" sz="1200" b="1" dirty="0" err="1" smtClean="0"/>
              <a:t>Powerpoint</a:t>
            </a:r>
            <a:r>
              <a:rPr lang="en-US" sz="1200" b="1" dirty="0" smtClean="0"/>
              <a:t>.</a:t>
            </a:r>
            <a:endParaRPr lang="en-US" sz="1200" b="1" dirty="0"/>
          </a:p>
          <a:p>
            <a:pPr algn="just">
              <a:buFont typeface="+mj-lt"/>
              <a:buAutoNum type="arabicPeriod"/>
            </a:pPr>
            <a:r>
              <a:rPr lang="en-US" sz="1100" dirty="0"/>
              <a:t>Describe your collective collaborative initiative and objective.</a:t>
            </a:r>
          </a:p>
          <a:p>
            <a:pPr algn="just">
              <a:buFont typeface="+mj-lt"/>
              <a:buAutoNum type="arabicPeriod"/>
            </a:pPr>
            <a:r>
              <a:rPr lang="en-US" sz="1100" dirty="0"/>
              <a:t>How has your collective fostered collaboration within your industry or across sectors?</a:t>
            </a:r>
          </a:p>
          <a:p>
            <a:pPr algn="just">
              <a:buFont typeface="+mj-lt"/>
              <a:buAutoNum type="arabicPeriod"/>
            </a:pPr>
            <a:r>
              <a:rPr lang="en-US" sz="1100" dirty="0"/>
              <a:t>How does your collective serve as a neutral, transparent and open forum for expression of its members?</a:t>
            </a:r>
          </a:p>
          <a:p>
            <a:pPr algn="just">
              <a:buFont typeface="+mj-lt"/>
              <a:buAutoNum type="arabicPeriod"/>
            </a:pPr>
            <a:r>
              <a:rPr lang="en-US" sz="1100" dirty="0"/>
              <a:t>Can you provide examples of how your collective has ensured that diverse voices and perspectives within your group are heard and addressed?</a:t>
            </a:r>
          </a:p>
          <a:p>
            <a:pPr algn="just">
              <a:buFont typeface="+mj-lt"/>
              <a:buAutoNum type="arabicPeriod"/>
            </a:pPr>
            <a:r>
              <a:rPr lang="en-US" sz="1100" dirty="0"/>
              <a:t>What frugal / innovative approaches or technologies has your collective employed? </a:t>
            </a:r>
          </a:p>
          <a:p>
            <a:pPr algn="just">
              <a:buFont typeface="+mj-lt"/>
              <a:buAutoNum type="arabicPeriod"/>
            </a:pPr>
            <a:r>
              <a:rPr lang="en-US" sz="1100" dirty="0"/>
              <a:t>Give us an instance of how meritocracy, diversity and inclusion has been upheld within your collective?</a:t>
            </a:r>
          </a:p>
          <a:p>
            <a:pPr algn="just">
              <a:buFont typeface="+mj-lt"/>
              <a:buAutoNum type="arabicPeriod"/>
            </a:pPr>
            <a:r>
              <a:rPr lang="en-US" sz="1100" dirty="0"/>
              <a:t>In what ways does your collective act in the greater good of the industry, sector, or India?</a:t>
            </a:r>
          </a:p>
          <a:p>
            <a:pPr algn="just">
              <a:buFont typeface="+mj-lt"/>
              <a:buAutoNum type="arabicPeriod"/>
            </a:pPr>
            <a:r>
              <a:rPr lang="en-US" sz="1100" dirty="0"/>
              <a:t>How do you measure the impact of your collective?</a:t>
            </a:r>
          </a:p>
          <a:p>
            <a:pPr algn="just">
              <a:buFont typeface="+mj-lt"/>
              <a:buAutoNum type="arabicPeriod"/>
            </a:pPr>
            <a:r>
              <a:rPr lang="en-US" sz="1100" dirty="0"/>
              <a:t>How do you ensure that your collective’s decisions prioritize the highest common denominator? Can you give an example of a decision that benefitted a large number of stakeholders?</a:t>
            </a:r>
          </a:p>
          <a:p>
            <a:pPr algn="just">
              <a:buFont typeface="+mj-lt"/>
              <a:buAutoNum type="arabicPeriod"/>
            </a:pPr>
            <a:r>
              <a:rPr lang="en-US" sz="1100" dirty="0"/>
              <a:t>Describe how your collective has identified and capitalized on opportunities hidden within adversities?</a:t>
            </a:r>
          </a:p>
          <a:p>
            <a:pPr algn="just">
              <a:buFont typeface="+mj-lt"/>
              <a:buAutoNum type="arabicPeriod"/>
            </a:pPr>
            <a:r>
              <a:rPr lang="en-US" sz="1100" dirty="0"/>
              <a:t>How does your collective transcend personal or organizational agendas to focus on the greater good of the industry or India’s growth?</a:t>
            </a:r>
          </a:p>
          <a:p>
            <a:pPr algn="just">
              <a:buFont typeface="+mj-lt"/>
              <a:buAutoNum type="arabicPeriod"/>
            </a:pPr>
            <a:r>
              <a:rPr lang="en-US" sz="1100" dirty="0"/>
              <a:t>What strategies do you employ to rally members around a shared, grander vision for India?</a:t>
            </a:r>
          </a:p>
          <a:p>
            <a:pPr algn="just">
              <a:buFont typeface="+mj-lt"/>
              <a:buAutoNum type="arabicPeriod"/>
            </a:pPr>
            <a:r>
              <a:rPr lang="en-US" sz="1100" dirty="0"/>
              <a:t>Can you provide an example of how the unified voice of your collective has communicated and achieved its objectives between its members and other ecosystem stakeholders?</a:t>
            </a:r>
            <a:endParaRPr lang="en-IN" sz="1100" dirty="0"/>
          </a:p>
        </p:txBody>
      </p:sp>
      <p:sp>
        <p:nvSpPr>
          <p:cNvPr id="3" name="Footer Placeholder 2"/>
          <p:cNvSpPr>
            <a:spLocks noGrp="1"/>
          </p:cNvSpPr>
          <p:nvPr>
            <p:ph type="ftr" sz="quarter" idx="11"/>
          </p:nvPr>
        </p:nvSpPr>
        <p:spPr/>
        <p:txBody>
          <a:bodyPr/>
          <a:lstStyle/>
          <a:p>
            <a:r>
              <a:rPr lang="en-IN" dirty="0"/>
              <a:t>www.imc-itawards.in</a:t>
            </a:r>
          </a:p>
        </p:txBody>
      </p:sp>
      <p:sp>
        <p:nvSpPr>
          <p:cNvPr id="4" name="Title 3"/>
          <p:cNvSpPr>
            <a:spLocks noGrp="1"/>
          </p:cNvSpPr>
          <p:nvPr>
            <p:ph type="title"/>
          </p:nvPr>
        </p:nvSpPr>
        <p:spPr/>
        <p:txBody>
          <a:bodyPr/>
          <a:lstStyle/>
          <a:p>
            <a:r>
              <a:rPr lang="en-IN" dirty="0"/>
              <a:t>Required information from applicant</a:t>
            </a:r>
          </a:p>
        </p:txBody>
      </p:sp>
    </p:spTree>
    <p:extLst>
      <p:ext uri="{BB962C8B-B14F-4D97-AF65-F5344CB8AC3E}">
        <p14:creationId xmlns:p14="http://schemas.microsoft.com/office/powerpoint/2010/main" val="3859091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381000" y="1203598"/>
            <a:ext cx="8381260" cy="3683699"/>
          </a:xfrm>
        </p:spPr>
        <p:txBody>
          <a:bodyPr>
            <a:normAutofit fontScale="85000" lnSpcReduction="20000"/>
          </a:bodyPr>
          <a:lstStyle/>
          <a:p>
            <a:pPr marL="342900" indent="-342900" algn="just">
              <a:buAutoNum type="arabicPeriod"/>
            </a:pPr>
            <a:r>
              <a:rPr lang="en-US" b="1" dirty="0"/>
              <a:t>Tech Innovation Awards: </a:t>
            </a:r>
          </a:p>
          <a:p>
            <a:pPr marL="617220" lvl="1" indent="-342900" algn="just"/>
            <a:r>
              <a:rPr lang="en-US" dirty="0"/>
              <a:t>Recognizing trailblazing contributions in </a:t>
            </a:r>
            <a:r>
              <a:rPr lang="en-US" dirty="0" err="1"/>
              <a:t>fintech</a:t>
            </a:r>
            <a:r>
              <a:rPr lang="en-US" dirty="0"/>
              <a:t>, </a:t>
            </a:r>
            <a:r>
              <a:rPr lang="en-US" dirty="0" err="1"/>
              <a:t>healthtech</a:t>
            </a:r>
            <a:r>
              <a:rPr lang="en-US" dirty="0"/>
              <a:t>, </a:t>
            </a:r>
            <a:r>
              <a:rPr lang="en-US" dirty="0" err="1"/>
              <a:t>edutech</a:t>
            </a:r>
            <a:r>
              <a:rPr lang="en-US" dirty="0"/>
              <a:t>, and innovative digital business models in any business verticals. </a:t>
            </a:r>
          </a:p>
          <a:p>
            <a:pPr marL="342900" indent="-342900" algn="just">
              <a:buAutoNum type="arabicPeriod"/>
            </a:pPr>
            <a:endParaRPr lang="en-US" dirty="0"/>
          </a:p>
          <a:p>
            <a:pPr marL="342900" indent="-342900" algn="just">
              <a:buAutoNum type="arabicPeriod"/>
            </a:pPr>
            <a:r>
              <a:rPr lang="en-US" b="1" dirty="0"/>
              <a:t>Digital Leadership Awards</a:t>
            </a:r>
            <a:r>
              <a:rPr lang="en-US" dirty="0"/>
              <a:t>: </a:t>
            </a:r>
          </a:p>
          <a:p>
            <a:pPr marL="617220" lvl="1" indent="-342900" algn="just"/>
            <a:r>
              <a:rPr lang="en-US" dirty="0" err="1"/>
              <a:t>Honouring</a:t>
            </a:r>
            <a:r>
              <a:rPr lang="en-US" dirty="0"/>
              <a:t> Digital Leaders and </a:t>
            </a:r>
            <a:r>
              <a:rPr lang="en-US" dirty="0" smtClean="0"/>
              <a:t>CDOs </a:t>
            </a:r>
            <a:r>
              <a:rPr lang="en-US" dirty="0"/>
              <a:t>who have demonstrated outstanding results in business transformation. </a:t>
            </a:r>
          </a:p>
          <a:p>
            <a:pPr marL="342900" indent="-342900" algn="just">
              <a:buAutoNum type="arabicPeriod"/>
            </a:pPr>
            <a:endParaRPr lang="en-US" dirty="0"/>
          </a:p>
          <a:p>
            <a:pPr marL="342900" indent="-342900" algn="just">
              <a:buAutoNum type="arabicPeriod"/>
            </a:pPr>
            <a:r>
              <a:rPr lang="en-US" b="1" dirty="0"/>
              <a:t>Maverick Effect Awards: </a:t>
            </a:r>
          </a:p>
          <a:p>
            <a:pPr marL="617220" lvl="1" indent="-342900" algn="just"/>
            <a:r>
              <a:rPr lang="en-US" dirty="0"/>
              <a:t>Celebrating companies and individuals creating a Maverick Effect in the industry and contributing towards India's growth. </a:t>
            </a:r>
            <a:endParaRPr lang="en-IN" dirty="0"/>
          </a:p>
          <a:p>
            <a:pPr marL="45720" indent="0" algn="just">
              <a:buNone/>
            </a:pPr>
            <a:endParaRPr lang="en-IN" dirty="0"/>
          </a:p>
        </p:txBody>
      </p:sp>
      <p:sp>
        <p:nvSpPr>
          <p:cNvPr id="4" name="Title 3"/>
          <p:cNvSpPr>
            <a:spLocks noGrp="1"/>
          </p:cNvSpPr>
          <p:nvPr>
            <p:ph type="title"/>
          </p:nvPr>
        </p:nvSpPr>
        <p:spPr/>
        <p:txBody>
          <a:bodyPr/>
          <a:lstStyle/>
          <a:p>
            <a:r>
              <a:rPr lang="en-IN" dirty="0"/>
              <a:t>applicants can apply in </a:t>
            </a:r>
            <a:br>
              <a:rPr lang="en-IN" dirty="0"/>
            </a:br>
            <a:r>
              <a:rPr lang="en-IN" dirty="0"/>
              <a:t>3 Categories</a:t>
            </a:r>
          </a:p>
        </p:txBody>
      </p:sp>
      <p:sp>
        <p:nvSpPr>
          <p:cNvPr id="8" name="Footer Placeholder 7"/>
          <p:cNvSpPr>
            <a:spLocks noGrp="1"/>
          </p:cNvSpPr>
          <p:nvPr>
            <p:ph type="ftr" sz="quarter" idx="11"/>
          </p:nvPr>
        </p:nvSpPr>
        <p:spPr/>
        <p:txBody>
          <a:bodyPr/>
          <a:lstStyle/>
          <a:p>
            <a:r>
              <a:rPr lang="en-IN"/>
              <a:t>www.imc-itawards.in</a:t>
            </a:r>
          </a:p>
        </p:txBody>
      </p:sp>
    </p:spTree>
    <p:extLst>
      <p:ext uri="{BB962C8B-B14F-4D97-AF65-F5344CB8AC3E}">
        <p14:creationId xmlns:p14="http://schemas.microsoft.com/office/powerpoint/2010/main" val="2796705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89302"/>
            <a:ext cx="8407893" cy="3586703"/>
          </a:xfrm>
        </p:spPr>
        <p:txBody>
          <a:bodyPr>
            <a:normAutofit fontScale="55000" lnSpcReduction="20000"/>
          </a:bodyPr>
          <a:lstStyle/>
          <a:p>
            <a:pPr marL="45720" indent="0" algn="just">
              <a:buNone/>
            </a:pPr>
            <a:r>
              <a:rPr lang="en-US" b="1" dirty="0"/>
              <a:t>NASSCOM’S HANDLING OF IT MNC ENTRY INTO INDIA</a:t>
            </a:r>
          </a:p>
          <a:p>
            <a:pPr algn="just"/>
            <a:r>
              <a:rPr lang="en-US" dirty="0"/>
              <a:t>In the late 20th century, India’s economic landscape was heavily influenced by protectionist policies, casting the Indian Information Technology (IT) sector primarily as an outsourcing destination for low-cost software labor. NASSCOM was determined to transform India’s image from a mere cost-effective solution to a hub of quality and innovation in the IT domain.</a:t>
            </a:r>
          </a:p>
          <a:p>
            <a:pPr algn="just"/>
            <a:r>
              <a:rPr lang="en-US" dirty="0"/>
              <a:t>One of NASSCOM’s most significant moves that exemplifies the Maverick Effect it has had on Indian IT and India was its advocacy for the entry of Multinational Companies (MNCs) in the tech space into India. NASSCOM faced resistance and skepticism both from within its ranks and from external policymakers. To combat this, the strategy employed by NASSCOM was multifaceted. It included hosting an open forum for debate, where extensive and inclusive discussions were had about the entry of MNCs over eighteen long months. This approach ensured that every member, regardless of size or influence, had their voice heard.</a:t>
            </a:r>
          </a:p>
          <a:p>
            <a:pPr algn="just"/>
            <a:r>
              <a:rPr lang="en-US" dirty="0"/>
              <a:t>NASSCOM also relied on data-driven advocacy, presenting comprehensive data to support the benefits of allowing MNCs and GCCs into India. This approach helped in balancing the national identity with the need for global integration, emphasizing the development of human capital in India as a key criterion for inclusion in NASSCOM.</a:t>
            </a:r>
          </a:p>
          <a:p>
            <a:pPr algn="just"/>
            <a:r>
              <a:rPr lang="en-US" dirty="0"/>
              <a:t>The impact of NASSCOM’s efforts was profound and quantifiable. The entry of MNCs and GCCs into India has not only contributed a staggering $34 billion, approximately 2% of India’s GDP, but also employed more than a million people. This significant economic contribution was coupled with a paradigm shift in the global perception of India. The nation transitioned from being viewed as a low-cost labor market to being recognized as a center of innovation and quality. NASSCOM’s approach benefitted not only the entire IT ecosystem in India but also the nation and economy. Furthermore, projections indicate a potential growth to $100 billion of revenue by 2030, underscoring the long-term impact of this move.</a:t>
            </a:r>
          </a:p>
          <a:p>
            <a:pPr algn="just"/>
            <a:r>
              <a:rPr lang="en-US" dirty="0"/>
              <a:t>NASSCOM’s journey and its handling of the MNC situation stand as a testament to the power of the Maverick Effect. It demonstrates how collective action, driven by shared values and a shared vision for the greater good of the industry and the nation, can lead to transformative change.</a:t>
            </a:r>
            <a:endParaRPr lang="en-IN" dirty="0"/>
          </a:p>
        </p:txBody>
      </p:sp>
      <p:sp>
        <p:nvSpPr>
          <p:cNvPr id="3" name="Footer Placeholder 2"/>
          <p:cNvSpPr>
            <a:spLocks noGrp="1"/>
          </p:cNvSpPr>
          <p:nvPr>
            <p:ph type="ftr" sz="quarter" idx="11"/>
          </p:nvPr>
        </p:nvSpPr>
        <p:spPr/>
        <p:txBody>
          <a:bodyPr/>
          <a:lstStyle/>
          <a:p>
            <a:r>
              <a:rPr lang="en-IN"/>
              <a:t>www.imc-itawards.in</a:t>
            </a:r>
            <a:endParaRPr lang="en-IN" dirty="0"/>
          </a:p>
        </p:txBody>
      </p:sp>
      <p:sp>
        <p:nvSpPr>
          <p:cNvPr id="4" name="Title 3"/>
          <p:cNvSpPr>
            <a:spLocks noGrp="1"/>
          </p:cNvSpPr>
          <p:nvPr>
            <p:ph type="title"/>
          </p:nvPr>
        </p:nvSpPr>
        <p:spPr>
          <a:xfrm>
            <a:off x="381000" y="123478"/>
            <a:ext cx="8381260" cy="934203"/>
          </a:xfrm>
        </p:spPr>
        <p:txBody>
          <a:bodyPr/>
          <a:lstStyle/>
          <a:p>
            <a:r>
              <a:rPr lang="en-IN" sz="1100" dirty="0"/>
              <a:t>Illustration/ example</a:t>
            </a:r>
            <a:br>
              <a:rPr lang="en-IN" sz="1100" dirty="0"/>
            </a:br>
            <a:r>
              <a:rPr lang="en-IN" sz="1100" dirty="0"/>
              <a:t>This  Example taken  form recently published book   </a:t>
            </a:r>
            <a:br>
              <a:rPr lang="en-IN" sz="1100" dirty="0"/>
            </a:br>
            <a:r>
              <a:rPr lang="en-IN" sz="1100" dirty="0"/>
              <a:t>Maverick Effects  </a:t>
            </a:r>
            <a:br>
              <a:rPr lang="en-IN" sz="1100" dirty="0"/>
            </a:br>
            <a:r>
              <a:rPr lang="en-IN" sz="1050" dirty="0"/>
              <a:t>authored by Harish Mehta, Former Founding Chairman NASSCOM and  current chairman of Onward technologies</a:t>
            </a:r>
          </a:p>
        </p:txBody>
      </p:sp>
    </p:spTree>
    <p:extLst>
      <p:ext uri="{BB962C8B-B14F-4D97-AF65-F5344CB8AC3E}">
        <p14:creationId xmlns:p14="http://schemas.microsoft.com/office/powerpoint/2010/main" val="3045958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just">
              <a:lnSpc>
                <a:spcPct val="110000"/>
              </a:lnSpc>
              <a:buNone/>
            </a:pPr>
            <a:r>
              <a:rPr lang="en-IN" dirty="0"/>
              <a:t>There are three parts to the application procedure :</a:t>
            </a:r>
          </a:p>
          <a:p>
            <a:pPr marL="0" indent="0" algn="just">
              <a:lnSpc>
                <a:spcPct val="110000"/>
              </a:lnSpc>
              <a:buNone/>
            </a:pPr>
            <a:r>
              <a:rPr lang="en-IN" b="1" u="sng" dirty="0"/>
              <a:t>Part – A : </a:t>
            </a:r>
            <a:r>
              <a:rPr lang="en-IN" dirty="0"/>
              <a:t>Consists of the </a:t>
            </a:r>
            <a:r>
              <a:rPr lang="en-IN" b="1" dirty="0"/>
              <a:t>details of the applicant company or individual</a:t>
            </a:r>
            <a:r>
              <a:rPr lang="en-IN" dirty="0"/>
              <a:t>, the contact points, and declaration regarding the digital / IT work done</a:t>
            </a:r>
          </a:p>
          <a:p>
            <a:pPr marL="0" indent="0" algn="just">
              <a:lnSpc>
                <a:spcPct val="110000"/>
              </a:lnSpc>
              <a:buNone/>
            </a:pPr>
            <a:r>
              <a:rPr lang="en-IN" b="1" u="sng" dirty="0"/>
              <a:t>Part – B : </a:t>
            </a:r>
            <a:r>
              <a:rPr lang="en-IN" dirty="0"/>
              <a:t>Consists of the </a:t>
            </a:r>
            <a:r>
              <a:rPr lang="en-IN" b="1" dirty="0"/>
              <a:t>detailed questionnaire </a:t>
            </a:r>
            <a:r>
              <a:rPr lang="en-IN" dirty="0"/>
              <a:t>to be filled based on the category of award applied for</a:t>
            </a:r>
          </a:p>
          <a:p>
            <a:pPr marL="0" indent="0" algn="just">
              <a:lnSpc>
                <a:spcPct val="110000"/>
              </a:lnSpc>
              <a:buNone/>
            </a:pPr>
            <a:r>
              <a:rPr lang="en-IN" b="1" u="sng" dirty="0"/>
              <a:t>Part – C : </a:t>
            </a:r>
            <a:r>
              <a:rPr lang="en-IN" dirty="0"/>
              <a:t>A </a:t>
            </a:r>
            <a:r>
              <a:rPr lang="en-IN" b="1" dirty="0"/>
              <a:t>video file </a:t>
            </a:r>
            <a:r>
              <a:rPr lang="en-IN" dirty="0"/>
              <a:t>of </a:t>
            </a:r>
            <a:r>
              <a:rPr lang="en-IN" b="1" dirty="0"/>
              <a:t>LESS THAN 3 minutes </a:t>
            </a:r>
            <a:r>
              <a:rPr lang="en-IN" dirty="0"/>
              <a:t>showcasing / explaining the project may be attached along with the application (optional).</a:t>
            </a:r>
          </a:p>
          <a:p>
            <a:endParaRPr lang="en-IN" dirty="0"/>
          </a:p>
        </p:txBody>
      </p:sp>
      <p:sp>
        <p:nvSpPr>
          <p:cNvPr id="3" name="Title 2"/>
          <p:cNvSpPr>
            <a:spLocks noGrp="1"/>
          </p:cNvSpPr>
          <p:nvPr>
            <p:ph type="title"/>
          </p:nvPr>
        </p:nvSpPr>
        <p:spPr/>
        <p:txBody>
          <a:bodyPr/>
          <a:lstStyle/>
          <a:p>
            <a:r>
              <a:rPr lang="en-IN" dirty="0"/>
              <a:t>Application Requirements</a:t>
            </a:r>
          </a:p>
        </p:txBody>
      </p:sp>
      <p:sp>
        <p:nvSpPr>
          <p:cNvPr id="5" name="Footer Placeholder 4"/>
          <p:cNvSpPr>
            <a:spLocks noGrp="1"/>
          </p:cNvSpPr>
          <p:nvPr>
            <p:ph type="ftr" sz="quarter" idx="11"/>
          </p:nvPr>
        </p:nvSpPr>
        <p:spPr/>
        <p:txBody>
          <a:bodyPr/>
          <a:lstStyle/>
          <a:p>
            <a:r>
              <a:rPr lang="en-IN"/>
              <a:t>www.imc-itawards.in</a:t>
            </a:r>
            <a:endParaRPr lang="en-IN" dirty="0"/>
          </a:p>
        </p:txBody>
      </p:sp>
    </p:spTree>
    <p:extLst>
      <p:ext uri="{BB962C8B-B14F-4D97-AF65-F5344CB8AC3E}">
        <p14:creationId xmlns:p14="http://schemas.microsoft.com/office/powerpoint/2010/main" val="940158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89302"/>
            <a:ext cx="8407893" cy="3683701"/>
          </a:xfrm>
        </p:spPr>
        <p:txBody>
          <a:bodyPr numCol="1">
            <a:normAutofit fontScale="77500" lnSpcReduction="20000"/>
          </a:bodyPr>
          <a:lstStyle/>
          <a:p>
            <a:pPr marL="342900" indent="-342900" algn="just"/>
            <a:r>
              <a:rPr lang="en-IN" sz="2100" dirty="0"/>
              <a:t>I/We confirm that we possess requisite intellectual property rights to the material/data/information submitted as also to the product/service submitted for consideration of the Award. By making this application, I/we, grant requisite license/permission to IMC to announce, display, project the applicant/awardee and the product and/or service, as the case may be, and take all steps considered appropriate by IMC, in their sole discretion. </a:t>
            </a:r>
          </a:p>
          <a:p>
            <a:pPr marL="342900" indent="-342900" algn="just"/>
            <a:r>
              <a:rPr lang="en-US" sz="2100" dirty="0"/>
              <a:t>I/ We confirm that IMC can use the data submitted in the nomination for aggregate analysis and research which would help identify digital trends and best practices for the greater good of the industry. </a:t>
            </a:r>
          </a:p>
          <a:p>
            <a:pPr marL="342900" indent="-342900" algn="just"/>
            <a:r>
              <a:rPr lang="en-IN" sz="2100" dirty="0"/>
              <a:t>I/We confirm that the decision of Jury/IMC shall be final and binding in this regard. </a:t>
            </a:r>
          </a:p>
          <a:p>
            <a:pPr marL="342900" indent="-342900" algn="just"/>
            <a:r>
              <a:rPr lang="en-IN" sz="2100" dirty="0"/>
              <a:t>I/We have read the Terms and Conditions of the Award and accept the same. </a:t>
            </a:r>
          </a:p>
          <a:p>
            <a:pPr marL="0" indent="0" algn="just">
              <a:buNone/>
            </a:pPr>
            <a:endParaRPr lang="en-IN" sz="2100" dirty="0"/>
          </a:p>
          <a:p>
            <a:pPr marL="0" indent="0" algn="just">
              <a:buNone/>
            </a:pPr>
            <a:endParaRPr lang="en-IN" sz="2100" dirty="0"/>
          </a:p>
          <a:p>
            <a:pPr marL="0" indent="0" algn="just">
              <a:buNone/>
            </a:pPr>
            <a:r>
              <a:rPr lang="en-IN" sz="2100" dirty="0"/>
              <a:t>Signature of Applicant</a:t>
            </a:r>
          </a:p>
        </p:txBody>
      </p:sp>
      <p:sp>
        <p:nvSpPr>
          <p:cNvPr id="3" name="Title 2"/>
          <p:cNvSpPr>
            <a:spLocks noGrp="1"/>
          </p:cNvSpPr>
          <p:nvPr>
            <p:ph type="title"/>
          </p:nvPr>
        </p:nvSpPr>
        <p:spPr>
          <a:xfrm>
            <a:off x="179512" y="266885"/>
            <a:ext cx="8784976" cy="790796"/>
          </a:xfrm>
        </p:spPr>
        <p:txBody>
          <a:bodyPr/>
          <a:lstStyle/>
          <a:p>
            <a:r>
              <a:rPr lang="en-IN" dirty="0"/>
              <a:t>Declaration</a:t>
            </a:r>
          </a:p>
        </p:txBody>
      </p:sp>
      <p:sp>
        <p:nvSpPr>
          <p:cNvPr id="4" name="Footer Placeholder 3"/>
          <p:cNvSpPr>
            <a:spLocks noGrp="1"/>
          </p:cNvSpPr>
          <p:nvPr>
            <p:ph type="ftr" sz="quarter" idx="11"/>
          </p:nvPr>
        </p:nvSpPr>
        <p:spPr/>
        <p:txBody>
          <a:bodyPr/>
          <a:lstStyle/>
          <a:p>
            <a:r>
              <a:rPr lang="en-IN" dirty="0"/>
              <a:t>www.imc-itawards.in</a:t>
            </a:r>
          </a:p>
        </p:txBody>
      </p:sp>
    </p:spTree>
    <p:extLst>
      <p:ext uri="{BB962C8B-B14F-4D97-AF65-F5344CB8AC3E}">
        <p14:creationId xmlns:p14="http://schemas.microsoft.com/office/powerpoint/2010/main" val="3847575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sz="2800" b="1" dirty="0"/>
              <a:t>All the Best</a:t>
            </a:r>
          </a:p>
        </p:txBody>
      </p:sp>
      <p:sp>
        <p:nvSpPr>
          <p:cNvPr id="3" name="Footer Placeholder 2"/>
          <p:cNvSpPr>
            <a:spLocks noGrp="1"/>
          </p:cNvSpPr>
          <p:nvPr>
            <p:ph type="ftr" sz="quarter" idx="12"/>
          </p:nvPr>
        </p:nvSpPr>
        <p:spPr/>
        <p:txBody>
          <a:bodyPr/>
          <a:lstStyle/>
          <a:p>
            <a:r>
              <a:rPr lang="en-IN"/>
              <a:t>www.imc-itawards.in</a:t>
            </a:r>
            <a:endParaRPr lang="en-IN" dirty="0"/>
          </a:p>
        </p:txBody>
      </p:sp>
    </p:spTree>
    <p:extLst>
      <p:ext uri="{BB962C8B-B14F-4D97-AF65-F5344CB8AC3E}">
        <p14:creationId xmlns:p14="http://schemas.microsoft.com/office/powerpoint/2010/main" val="2922765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2"/>
          </p:nvPr>
        </p:nvSpPr>
        <p:spPr/>
        <p:txBody>
          <a:bodyPr/>
          <a:lstStyle/>
          <a:p>
            <a:r>
              <a:rPr lang="en-IN"/>
              <a:t>www.imc-itawards.in</a:t>
            </a:r>
            <a:endParaRPr lang="en-IN" dirty="0"/>
          </a:p>
        </p:txBody>
      </p:sp>
      <p:sp>
        <p:nvSpPr>
          <p:cNvPr id="5" name="Title 4"/>
          <p:cNvSpPr>
            <a:spLocks noGrp="1"/>
          </p:cNvSpPr>
          <p:nvPr>
            <p:ph type="title"/>
          </p:nvPr>
        </p:nvSpPr>
        <p:spPr/>
        <p:txBody>
          <a:bodyPr/>
          <a:lstStyle/>
          <a:p>
            <a:r>
              <a:rPr lang="en-IN" sz="2000" b="1" dirty="0"/>
              <a:t>This deck provide information  required  for filing  nomination for  any above mentioned category  of  awards  </a:t>
            </a:r>
            <a:br>
              <a:rPr lang="en-IN" sz="2000" b="1" dirty="0"/>
            </a:br>
            <a:r>
              <a:rPr lang="en-IN" sz="2000" b="1" dirty="0"/>
              <a:t>and also share a brief of </a:t>
            </a:r>
            <a:r>
              <a:rPr lang="en-IN" sz="2000" b="1" dirty="0" smtClean="0"/>
              <a:t>shortlisting </a:t>
            </a:r>
            <a:r>
              <a:rPr lang="en-IN" sz="2000" b="1" dirty="0"/>
              <a:t>criteria</a:t>
            </a:r>
            <a:br>
              <a:rPr lang="en-IN" sz="2000" b="1" dirty="0"/>
            </a:br>
            <a:r>
              <a:rPr lang="en-IN" sz="2000" b="1" dirty="0"/>
              <a:t>Instructions and </a:t>
            </a:r>
            <a:r>
              <a:rPr lang="en-IN" sz="2000" b="1" dirty="0" smtClean="0"/>
              <a:t>PROCEDUREs </a:t>
            </a:r>
            <a:r>
              <a:rPr lang="en-IN" sz="2000" b="1" i="1" dirty="0"/>
              <a:t/>
            </a:r>
            <a:br>
              <a:rPr lang="en-IN" sz="2000" b="1" i="1" dirty="0"/>
            </a:br>
            <a:endParaRPr lang="en-IN" sz="2000" dirty="0"/>
          </a:p>
        </p:txBody>
      </p:sp>
    </p:spTree>
    <p:extLst>
      <p:ext uri="{BB962C8B-B14F-4D97-AF65-F5344CB8AC3E}">
        <p14:creationId xmlns:p14="http://schemas.microsoft.com/office/powerpoint/2010/main" val="3785125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81000" y="1275605"/>
            <a:ext cx="8407893" cy="3600401"/>
          </a:xfrm>
        </p:spPr>
        <p:txBody>
          <a:bodyPr>
            <a:normAutofit fontScale="77500" lnSpcReduction="20000"/>
          </a:bodyPr>
          <a:lstStyle/>
          <a:p>
            <a:pPr algn="just">
              <a:lnSpc>
                <a:spcPct val="120000"/>
              </a:lnSpc>
              <a:spcBef>
                <a:spcPts val="600"/>
              </a:spcBef>
            </a:pPr>
            <a:r>
              <a:rPr lang="en-IN" dirty="0"/>
              <a:t>Nominating person or Candidate should decide the category and furnish information as required and to be uploaded on </a:t>
            </a:r>
            <a:r>
              <a:rPr lang="en-IN" dirty="0">
                <a:hlinkClick r:id="rId2"/>
              </a:rPr>
              <a:t>www.imc-itawards.in</a:t>
            </a:r>
            <a:r>
              <a:rPr lang="en-IN" dirty="0"/>
              <a:t> or sent to </a:t>
            </a:r>
            <a:r>
              <a:rPr lang="en-IN" dirty="0">
                <a:hlinkClick r:id="rId3"/>
              </a:rPr>
              <a:t>imc-itawards@imcnet.org</a:t>
            </a:r>
            <a:endParaRPr lang="en-IN" dirty="0"/>
          </a:p>
          <a:p>
            <a:pPr algn="just">
              <a:lnSpc>
                <a:spcPct val="120000"/>
              </a:lnSpc>
              <a:spcBef>
                <a:spcPts val="600"/>
              </a:spcBef>
            </a:pPr>
            <a:r>
              <a:rPr lang="en-IN" b="1" dirty="0"/>
              <a:t>Jury decision will be final and binding </a:t>
            </a:r>
          </a:p>
          <a:p>
            <a:pPr algn="just">
              <a:lnSpc>
                <a:spcPct val="120000"/>
              </a:lnSpc>
              <a:spcBef>
                <a:spcPts val="600"/>
              </a:spcBef>
            </a:pPr>
            <a:r>
              <a:rPr lang="en-US" b="1" dirty="0"/>
              <a:t>IMC will be using the data submitted in the nomination for aggregate analysis and research which would help identify digital trends and best practices for the greater good of the industry. No individual data will be revealed</a:t>
            </a:r>
          </a:p>
          <a:p>
            <a:pPr algn="just">
              <a:lnSpc>
                <a:spcPct val="120000"/>
              </a:lnSpc>
              <a:spcBef>
                <a:spcPts val="600"/>
              </a:spcBef>
            </a:pPr>
            <a:r>
              <a:rPr lang="en-US" b="1" dirty="0"/>
              <a:t>Name of company and category of the award/nomination and initiative will be announced at the award function and IMC websites</a:t>
            </a:r>
            <a:endParaRPr lang="en-IN" b="1" dirty="0"/>
          </a:p>
          <a:p>
            <a:pPr algn="just">
              <a:lnSpc>
                <a:spcPct val="120000"/>
              </a:lnSpc>
              <a:spcBef>
                <a:spcPts val="600"/>
              </a:spcBef>
            </a:pPr>
            <a:r>
              <a:rPr lang="en-IN" dirty="0"/>
              <a:t>In case of queries please reach out to : </a:t>
            </a:r>
          </a:p>
          <a:p>
            <a:pPr lvl="1" algn="just">
              <a:lnSpc>
                <a:spcPct val="120000"/>
              </a:lnSpc>
              <a:spcBef>
                <a:spcPts val="600"/>
              </a:spcBef>
            </a:pPr>
            <a:r>
              <a:rPr lang="en-IN" b="1" dirty="0"/>
              <a:t>Ms Selby </a:t>
            </a:r>
            <a:r>
              <a:rPr lang="en-IN" b="1" dirty="0" err="1"/>
              <a:t>Nambisan</a:t>
            </a:r>
            <a:r>
              <a:rPr lang="en-IN" dirty="0"/>
              <a:t>, Director – IT &amp; Events, at +91 22 71226659 or email at </a:t>
            </a:r>
            <a:r>
              <a:rPr lang="en-IN" dirty="0">
                <a:hlinkClick r:id="rId4"/>
              </a:rPr>
              <a:t>selby@imcnet.org</a:t>
            </a:r>
            <a:endParaRPr lang="en-IN" dirty="0"/>
          </a:p>
          <a:p>
            <a:pPr lvl="1" algn="just">
              <a:lnSpc>
                <a:spcPct val="120000"/>
              </a:lnSpc>
              <a:spcBef>
                <a:spcPts val="600"/>
              </a:spcBef>
            </a:pPr>
            <a:r>
              <a:rPr lang="en-IN" b="1" dirty="0"/>
              <a:t>Mr. Narendra Kadam</a:t>
            </a:r>
            <a:r>
              <a:rPr lang="en-IN" dirty="0"/>
              <a:t>, Deputy Director – IT at 9833351219 or email at </a:t>
            </a:r>
            <a:r>
              <a:rPr lang="en-IN" dirty="0">
                <a:hlinkClick r:id="rId5"/>
              </a:rPr>
              <a:t>narendra@imcnet.org</a:t>
            </a:r>
            <a:endParaRPr lang="en-IN" dirty="0"/>
          </a:p>
          <a:p>
            <a:endParaRPr lang="en-IN" dirty="0"/>
          </a:p>
        </p:txBody>
      </p:sp>
      <p:sp>
        <p:nvSpPr>
          <p:cNvPr id="5" name="Title 4"/>
          <p:cNvSpPr>
            <a:spLocks noGrp="1"/>
          </p:cNvSpPr>
          <p:nvPr>
            <p:ph type="title"/>
          </p:nvPr>
        </p:nvSpPr>
        <p:spPr/>
        <p:txBody>
          <a:bodyPr/>
          <a:lstStyle/>
          <a:p>
            <a:r>
              <a:rPr lang="en-IN" dirty="0"/>
              <a:t>Application completion guideline</a:t>
            </a:r>
            <a:br>
              <a:rPr lang="en-IN" dirty="0"/>
            </a:br>
            <a:r>
              <a:rPr lang="en-IN" dirty="0"/>
              <a:t>for 2024 Awards</a:t>
            </a:r>
          </a:p>
        </p:txBody>
      </p:sp>
      <p:sp>
        <p:nvSpPr>
          <p:cNvPr id="7" name="Footer Placeholder 6"/>
          <p:cNvSpPr>
            <a:spLocks noGrp="1"/>
          </p:cNvSpPr>
          <p:nvPr>
            <p:ph type="ftr" sz="quarter" idx="11"/>
          </p:nvPr>
        </p:nvSpPr>
        <p:spPr/>
        <p:txBody>
          <a:bodyPr/>
          <a:lstStyle/>
          <a:p>
            <a:r>
              <a:rPr lang="en-IN"/>
              <a:t>www.imc-itawards.in</a:t>
            </a:r>
            <a:endParaRPr lang="en-IN" dirty="0"/>
          </a:p>
        </p:txBody>
      </p:sp>
    </p:spTree>
    <p:extLst>
      <p:ext uri="{BB962C8B-B14F-4D97-AF65-F5344CB8AC3E}">
        <p14:creationId xmlns:p14="http://schemas.microsoft.com/office/powerpoint/2010/main" val="1466726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89303"/>
            <a:ext cx="8407893" cy="3477960"/>
          </a:xfrm>
        </p:spPr>
        <p:txBody>
          <a:bodyPr>
            <a:normAutofit fontScale="92500" lnSpcReduction="10000"/>
          </a:bodyPr>
          <a:lstStyle/>
          <a:p>
            <a:pPr algn="just"/>
            <a:r>
              <a:rPr lang="en-IN" dirty="0"/>
              <a:t>Winners will be honoured in a glittering and memorable award ceremony</a:t>
            </a:r>
          </a:p>
          <a:p>
            <a:pPr algn="just"/>
            <a:r>
              <a:rPr lang="en-IN" dirty="0"/>
              <a:t>Awards will </a:t>
            </a:r>
            <a:r>
              <a:rPr lang="en-IN" dirty="0" smtClean="0"/>
              <a:t>be given </a:t>
            </a:r>
            <a:r>
              <a:rPr lang="en-IN" dirty="0"/>
              <a:t>away by senior minister or industry leaders in the presence of the elite jury  members</a:t>
            </a:r>
          </a:p>
          <a:p>
            <a:pPr algn="just"/>
            <a:r>
              <a:rPr lang="en-IN" dirty="0"/>
              <a:t>Two stalwart keynote speakers will address the ceremony</a:t>
            </a:r>
          </a:p>
          <a:p>
            <a:pPr algn="just"/>
            <a:r>
              <a:rPr lang="en-IN" dirty="0"/>
              <a:t>Each winner will be suitably recognized and honoured  </a:t>
            </a:r>
          </a:p>
          <a:p>
            <a:pPr algn="just"/>
            <a:r>
              <a:rPr lang="en-IN" dirty="0"/>
              <a:t>Winners in Category I will be awarded </a:t>
            </a:r>
            <a:r>
              <a:rPr lang="en-IN" dirty="0" smtClean="0"/>
              <a:t>with an </a:t>
            </a:r>
            <a:r>
              <a:rPr lang="en-IN" dirty="0"/>
              <a:t>attractive plaque and a certificate </a:t>
            </a:r>
          </a:p>
          <a:p>
            <a:pPr algn="just"/>
            <a:r>
              <a:rPr lang="en-IN" dirty="0"/>
              <a:t>Each winner in Category II will get a certificate </a:t>
            </a:r>
          </a:p>
          <a:p>
            <a:pPr algn="just"/>
            <a:r>
              <a:rPr lang="en-IN" dirty="0"/>
              <a:t>Winners of Category III will be honoured with a Trophy and certificate</a:t>
            </a:r>
          </a:p>
          <a:p>
            <a:pPr algn="just"/>
            <a:r>
              <a:rPr lang="en-IN" dirty="0"/>
              <a:t>The Award ceremony will be adorned by the industry leaders and prominent IMC members.</a:t>
            </a:r>
          </a:p>
        </p:txBody>
      </p:sp>
      <p:sp>
        <p:nvSpPr>
          <p:cNvPr id="3" name="Footer Placeholder 2"/>
          <p:cNvSpPr>
            <a:spLocks noGrp="1"/>
          </p:cNvSpPr>
          <p:nvPr>
            <p:ph type="ftr" sz="quarter" idx="11"/>
          </p:nvPr>
        </p:nvSpPr>
        <p:spPr/>
        <p:txBody>
          <a:bodyPr/>
          <a:lstStyle/>
          <a:p>
            <a:r>
              <a:rPr lang="en-IN"/>
              <a:t>www.imc-itawards.in</a:t>
            </a:r>
            <a:endParaRPr lang="en-IN" dirty="0"/>
          </a:p>
        </p:txBody>
      </p:sp>
      <p:sp>
        <p:nvSpPr>
          <p:cNvPr id="4" name="Title 3"/>
          <p:cNvSpPr>
            <a:spLocks noGrp="1"/>
          </p:cNvSpPr>
          <p:nvPr>
            <p:ph type="title"/>
          </p:nvPr>
        </p:nvSpPr>
        <p:spPr/>
        <p:txBody>
          <a:bodyPr/>
          <a:lstStyle/>
          <a:p>
            <a:r>
              <a:rPr lang="en-IN" dirty="0"/>
              <a:t>Award  Ceremony</a:t>
            </a:r>
          </a:p>
        </p:txBody>
      </p:sp>
    </p:spTree>
    <p:extLst>
      <p:ext uri="{BB962C8B-B14F-4D97-AF65-F5344CB8AC3E}">
        <p14:creationId xmlns:p14="http://schemas.microsoft.com/office/powerpoint/2010/main" val="3493440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89302"/>
            <a:ext cx="8407893" cy="3586703"/>
          </a:xfrm>
        </p:spPr>
        <p:txBody>
          <a:bodyPr>
            <a:normAutofit lnSpcReduction="10000"/>
          </a:bodyPr>
          <a:lstStyle/>
          <a:p>
            <a:pPr algn="just"/>
            <a:r>
              <a:rPr lang="en-IN" sz="1800" dirty="0"/>
              <a:t>Companies applying for this category, kindly download the application, fill the details and </a:t>
            </a:r>
            <a:r>
              <a:rPr lang="en-IN" sz="1800" b="1" dirty="0"/>
              <a:t>upload</a:t>
            </a:r>
            <a:r>
              <a:rPr lang="en-IN" sz="1800" dirty="0"/>
              <a:t> the completed application at </a:t>
            </a:r>
            <a:r>
              <a:rPr lang="en-US" sz="1800" dirty="0">
                <a:hlinkClick r:id="rId2"/>
              </a:rPr>
              <a:t>www.imc-itawards.in</a:t>
            </a:r>
            <a:r>
              <a:rPr lang="en-US" sz="1800" dirty="0"/>
              <a:t> or </a:t>
            </a:r>
            <a:r>
              <a:rPr lang="en-US" sz="1800" b="1" dirty="0"/>
              <a:t>email</a:t>
            </a:r>
            <a:r>
              <a:rPr lang="en-US" sz="1800" dirty="0"/>
              <a:t> it to </a:t>
            </a:r>
            <a:r>
              <a:rPr lang="en-US" sz="1800" u="sng" dirty="0"/>
              <a:t>imc-itawards@imcnet.org</a:t>
            </a:r>
            <a:r>
              <a:rPr lang="en-US" sz="1800" dirty="0"/>
              <a:t>.</a:t>
            </a:r>
          </a:p>
          <a:p>
            <a:pPr algn="just"/>
            <a:r>
              <a:rPr lang="en-US" sz="1800" dirty="0"/>
              <a:t>Award is open to companies working in </a:t>
            </a:r>
            <a:r>
              <a:rPr lang="en-US" sz="1800" b="1" dirty="0"/>
              <a:t>Fintech, Energy,  </a:t>
            </a:r>
            <a:r>
              <a:rPr lang="en-US" sz="1800" b="1" dirty="0" err="1"/>
              <a:t>Healthtech</a:t>
            </a:r>
            <a:r>
              <a:rPr lang="en-US" sz="1800" b="1" dirty="0"/>
              <a:t> and </a:t>
            </a:r>
            <a:r>
              <a:rPr lang="en-US" sz="1800" b="1" dirty="0" err="1"/>
              <a:t>Edutech</a:t>
            </a:r>
            <a:r>
              <a:rPr lang="en-US" sz="1800" dirty="0"/>
              <a:t>.  A sub category is available to applicants of </a:t>
            </a:r>
            <a:r>
              <a:rPr lang="en-US" sz="1800" b="1" dirty="0"/>
              <a:t>any business vertical </a:t>
            </a:r>
            <a:r>
              <a:rPr lang="en-US" sz="1800" dirty="0"/>
              <a:t>including retail, manufacturing, Agriculture, Government etc. </a:t>
            </a:r>
          </a:p>
          <a:p>
            <a:pPr algn="just"/>
            <a:r>
              <a:rPr lang="en-US" sz="1800" dirty="0"/>
              <a:t>Fill the details in the form given in </a:t>
            </a:r>
            <a:r>
              <a:rPr lang="en-US" sz="1800" b="1" dirty="0"/>
              <a:t>Part A and B</a:t>
            </a:r>
            <a:r>
              <a:rPr lang="en-US" sz="1800" dirty="0"/>
              <a:t>, upload all relevant documents and a brief on the merits of your project.</a:t>
            </a:r>
          </a:p>
          <a:p>
            <a:pPr algn="just"/>
            <a:r>
              <a:rPr lang="en-US" sz="1800" dirty="0"/>
              <a:t>Category I Applications are invited from companies, enterprises, organizations both government and private and startups</a:t>
            </a:r>
          </a:p>
          <a:p>
            <a:pPr algn="just"/>
            <a:r>
              <a:rPr lang="en-US" sz="1800" dirty="0"/>
              <a:t>More than one </a:t>
            </a:r>
            <a:r>
              <a:rPr lang="en-US" sz="1800" dirty="0" smtClean="0"/>
              <a:t>application </a:t>
            </a:r>
            <a:r>
              <a:rPr lang="en-US" sz="1800" dirty="0"/>
              <a:t>from </a:t>
            </a:r>
            <a:r>
              <a:rPr lang="en-US" sz="1800" dirty="0" smtClean="0"/>
              <a:t>one </a:t>
            </a:r>
            <a:r>
              <a:rPr lang="en-US" sz="1800" dirty="0"/>
              <a:t>company will be accepted </a:t>
            </a:r>
            <a:r>
              <a:rPr lang="en-US" sz="1800" dirty="0" smtClean="0"/>
              <a:t>for </a:t>
            </a:r>
            <a:r>
              <a:rPr lang="en-US" sz="1800" dirty="0"/>
              <a:t>different projects. </a:t>
            </a:r>
          </a:p>
        </p:txBody>
      </p:sp>
      <p:sp>
        <p:nvSpPr>
          <p:cNvPr id="3" name="Footer Placeholder 2"/>
          <p:cNvSpPr>
            <a:spLocks noGrp="1"/>
          </p:cNvSpPr>
          <p:nvPr>
            <p:ph type="ftr" sz="quarter" idx="11"/>
          </p:nvPr>
        </p:nvSpPr>
        <p:spPr/>
        <p:txBody>
          <a:bodyPr/>
          <a:lstStyle/>
          <a:p>
            <a:r>
              <a:rPr lang="en-IN"/>
              <a:t>www.imc-itawards.in</a:t>
            </a:r>
            <a:endParaRPr lang="en-IN" dirty="0"/>
          </a:p>
        </p:txBody>
      </p:sp>
      <p:sp>
        <p:nvSpPr>
          <p:cNvPr id="4" name="Title 3"/>
          <p:cNvSpPr>
            <a:spLocks noGrp="1"/>
          </p:cNvSpPr>
          <p:nvPr>
            <p:ph type="title"/>
          </p:nvPr>
        </p:nvSpPr>
        <p:spPr/>
        <p:txBody>
          <a:bodyPr/>
          <a:lstStyle/>
          <a:p>
            <a:r>
              <a:rPr lang="en-IN" sz="1600" dirty="0"/>
              <a:t>Process for application and selection of award winners for </a:t>
            </a:r>
            <a:br>
              <a:rPr lang="en-IN" sz="1600" dirty="0"/>
            </a:br>
            <a:r>
              <a:rPr lang="en-IN" b="1" dirty="0"/>
              <a:t>category  I : </a:t>
            </a:r>
            <a:r>
              <a:rPr lang="en-US" b="1" dirty="0"/>
              <a:t>Tech Innovation Awards</a:t>
            </a:r>
            <a:r>
              <a:rPr lang="en-US" sz="2000" dirty="0"/>
              <a:t/>
            </a:r>
            <a:br>
              <a:rPr lang="en-US" sz="2000" dirty="0"/>
            </a:br>
            <a:r>
              <a:rPr lang="en-US" sz="1600" dirty="0"/>
              <a:t>Fintech, </a:t>
            </a:r>
            <a:r>
              <a:rPr lang="en-US" sz="1600" dirty="0" err="1"/>
              <a:t>Healthtech</a:t>
            </a:r>
            <a:r>
              <a:rPr lang="en-US" sz="1600" dirty="0"/>
              <a:t>, </a:t>
            </a:r>
            <a:r>
              <a:rPr lang="en-US" sz="1600" dirty="0" err="1"/>
              <a:t>Edutech</a:t>
            </a:r>
            <a:r>
              <a:rPr lang="en-US" sz="1600" dirty="0"/>
              <a:t> and General  category </a:t>
            </a:r>
            <a:endParaRPr lang="en-IN" sz="1600" dirty="0"/>
          </a:p>
        </p:txBody>
      </p:sp>
    </p:spTree>
    <p:extLst>
      <p:ext uri="{BB962C8B-B14F-4D97-AF65-F5344CB8AC3E}">
        <p14:creationId xmlns:p14="http://schemas.microsoft.com/office/powerpoint/2010/main" val="1649043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1" y="361950"/>
            <a:ext cx="8822358" cy="4648898"/>
          </a:xfrm>
          <a:custGeom>
            <a:avLst/>
            <a:gdLst/>
            <a:ahLst/>
            <a:cxnLst/>
            <a:rect l="l" t="t" r="r" b="b"/>
            <a:pathLst>
              <a:path w="8832215" h="3784600">
                <a:moveTo>
                  <a:pt x="8831834" y="0"/>
                </a:moveTo>
                <a:lnTo>
                  <a:pt x="0" y="0"/>
                </a:lnTo>
                <a:lnTo>
                  <a:pt x="0" y="3277158"/>
                </a:lnTo>
                <a:lnTo>
                  <a:pt x="0" y="3784092"/>
                </a:lnTo>
                <a:lnTo>
                  <a:pt x="8831834" y="3784092"/>
                </a:lnTo>
                <a:lnTo>
                  <a:pt x="8831834" y="3277158"/>
                </a:lnTo>
                <a:lnTo>
                  <a:pt x="8831834" y="0"/>
                </a:lnTo>
                <a:close/>
              </a:path>
            </a:pathLst>
          </a:custGeom>
          <a:solidFill>
            <a:srgbClr val="CCDDEA"/>
          </a:solidFill>
        </p:spPr>
        <p:txBody>
          <a:bodyPr wrap="square" lIns="0" tIns="0" rIns="0" bIns="0" rtlCol="0"/>
          <a:lstStyle/>
          <a:p>
            <a:endParaRPr dirty="0"/>
          </a:p>
        </p:txBody>
      </p:sp>
      <p:sp>
        <p:nvSpPr>
          <p:cNvPr id="3" name="object 3"/>
          <p:cNvSpPr/>
          <p:nvPr/>
        </p:nvSpPr>
        <p:spPr>
          <a:xfrm>
            <a:off x="152401" y="94715"/>
            <a:ext cx="8832215" cy="324485"/>
          </a:xfrm>
          <a:custGeom>
            <a:avLst/>
            <a:gdLst/>
            <a:ahLst/>
            <a:cxnLst/>
            <a:rect l="l" t="t" r="r" b="b"/>
            <a:pathLst>
              <a:path w="8814435" h="1010285">
                <a:moveTo>
                  <a:pt x="8814054" y="0"/>
                </a:moveTo>
                <a:lnTo>
                  <a:pt x="0" y="0"/>
                </a:lnTo>
                <a:lnTo>
                  <a:pt x="0" y="213410"/>
                </a:lnTo>
                <a:lnTo>
                  <a:pt x="0" y="1009840"/>
                </a:lnTo>
                <a:lnTo>
                  <a:pt x="8814054" y="1009840"/>
                </a:lnTo>
                <a:lnTo>
                  <a:pt x="8814054" y="213410"/>
                </a:lnTo>
                <a:lnTo>
                  <a:pt x="8814054" y="0"/>
                </a:lnTo>
                <a:close/>
              </a:path>
            </a:pathLst>
          </a:custGeom>
          <a:noFill/>
        </p:spPr>
        <p:txBody>
          <a:bodyPr wrap="square" lIns="0" tIns="0" rIns="0" bIns="0" rtlCol="0"/>
          <a:lstStyle/>
          <a:p>
            <a:pPr algn="ctr"/>
            <a:r>
              <a:rPr lang="en-IN" b="1" dirty="0"/>
              <a:t>PART-A FOR AWARD CATEGORY – I</a:t>
            </a:r>
            <a:endParaRPr b="1" dirty="0"/>
          </a:p>
        </p:txBody>
      </p:sp>
      <p:graphicFrame>
        <p:nvGraphicFramePr>
          <p:cNvPr id="8" name="object 8"/>
          <p:cNvGraphicFramePr>
            <a:graphicFrameLocks noGrp="1"/>
          </p:cNvGraphicFramePr>
          <p:nvPr>
            <p:extLst>
              <p:ext uri="{D42A27DB-BD31-4B8C-83A1-F6EECF244321}">
                <p14:modId xmlns:p14="http://schemas.microsoft.com/office/powerpoint/2010/main" val="96779368"/>
              </p:ext>
            </p:extLst>
          </p:nvPr>
        </p:nvGraphicFramePr>
        <p:xfrm>
          <a:off x="648081" y="419200"/>
          <a:ext cx="8244399" cy="4096766"/>
        </p:xfrm>
        <a:graphic>
          <a:graphicData uri="http://schemas.openxmlformats.org/drawingml/2006/table">
            <a:tbl>
              <a:tblPr firstRow="1" bandRow="1">
                <a:tableStyleId>{2D5ABB26-0587-4C30-8999-92F81FD0307C}</a:tableStyleId>
              </a:tblPr>
              <a:tblGrid>
                <a:gridCol w="3563879">
                  <a:extLst>
                    <a:ext uri="{9D8B030D-6E8A-4147-A177-3AD203B41FA5}">
                      <a16:colId xmlns="" xmlns:a16="http://schemas.microsoft.com/office/drawing/2014/main" val="20000"/>
                    </a:ext>
                  </a:extLst>
                </a:gridCol>
                <a:gridCol w="4680520">
                  <a:extLst>
                    <a:ext uri="{9D8B030D-6E8A-4147-A177-3AD203B41FA5}">
                      <a16:colId xmlns="" xmlns:a16="http://schemas.microsoft.com/office/drawing/2014/main" val="20001"/>
                    </a:ext>
                  </a:extLst>
                </a:gridCol>
              </a:tblGrid>
              <a:tr h="365760">
                <a:tc>
                  <a:txBody>
                    <a:bodyPr/>
                    <a:lstStyle/>
                    <a:p>
                      <a:pPr marL="1270" algn="ctr">
                        <a:lnSpc>
                          <a:spcPct val="100000"/>
                        </a:lnSpc>
                        <a:spcBef>
                          <a:spcPts val="315"/>
                        </a:spcBef>
                      </a:pPr>
                      <a:r>
                        <a:rPr sz="1800" b="1" dirty="0">
                          <a:solidFill>
                            <a:srgbClr val="FFFFFF"/>
                          </a:solidFill>
                          <a:latin typeface="Cambria"/>
                          <a:cs typeface="Cambria"/>
                        </a:rPr>
                        <a:t>Description</a:t>
                      </a:r>
                      <a:endParaRPr sz="1800" dirty="0">
                        <a:latin typeface="Cambria"/>
                        <a:cs typeface="Cambria"/>
                      </a:endParaRPr>
                    </a:p>
                  </a:txBody>
                  <a:tcPr marL="0" marR="0" marT="40005" marB="0">
                    <a:lnL w="12700">
                      <a:solidFill>
                        <a:srgbClr val="70685C"/>
                      </a:solidFill>
                      <a:prstDash val="solid"/>
                    </a:lnL>
                    <a:lnT w="12700">
                      <a:solidFill>
                        <a:srgbClr val="70685C"/>
                      </a:solidFill>
                      <a:prstDash val="solid"/>
                    </a:lnT>
                    <a:lnB w="19050">
                      <a:solidFill>
                        <a:srgbClr val="FFFFFF"/>
                      </a:solidFill>
                      <a:prstDash val="solid"/>
                    </a:lnB>
                    <a:solidFill>
                      <a:srgbClr val="B0BCDC"/>
                    </a:solidFill>
                  </a:tcPr>
                </a:tc>
                <a:tc>
                  <a:txBody>
                    <a:bodyPr/>
                    <a:lstStyle/>
                    <a:p>
                      <a:pPr marL="1270" algn="ctr">
                        <a:lnSpc>
                          <a:spcPct val="100000"/>
                        </a:lnSpc>
                        <a:spcBef>
                          <a:spcPts val="315"/>
                        </a:spcBef>
                      </a:pPr>
                      <a:r>
                        <a:rPr sz="1800" b="1" spc="-5" dirty="0">
                          <a:solidFill>
                            <a:srgbClr val="FFFFFF"/>
                          </a:solidFill>
                          <a:latin typeface="Cambria"/>
                          <a:cs typeface="Cambria"/>
                        </a:rPr>
                        <a:t>Details</a:t>
                      </a:r>
                      <a:endParaRPr sz="1800" dirty="0">
                        <a:latin typeface="Cambria"/>
                        <a:cs typeface="Cambria"/>
                      </a:endParaRPr>
                    </a:p>
                  </a:txBody>
                  <a:tcPr marL="0" marR="0" marT="40005" marB="0">
                    <a:lnR w="12700">
                      <a:solidFill>
                        <a:srgbClr val="70685C"/>
                      </a:solidFill>
                      <a:prstDash val="solid"/>
                    </a:lnR>
                    <a:lnT w="12700">
                      <a:solidFill>
                        <a:srgbClr val="70685C"/>
                      </a:solidFill>
                      <a:prstDash val="solid"/>
                    </a:lnT>
                    <a:lnB w="19050">
                      <a:solidFill>
                        <a:srgbClr val="FFFFFF"/>
                      </a:solidFill>
                      <a:prstDash val="solid"/>
                    </a:lnB>
                    <a:solidFill>
                      <a:srgbClr val="B0BCDC"/>
                    </a:solidFill>
                  </a:tcPr>
                </a:tc>
                <a:extLst>
                  <a:ext uri="{0D108BD9-81ED-4DB2-BD59-A6C34878D82A}">
                    <a16:rowId xmlns="" xmlns:a16="http://schemas.microsoft.com/office/drawing/2014/main" val="10000"/>
                  </a:ext>
                </a:extLst>
              </a:tr>
              <a:tr h="346630">
                <a:tc>
                  <a:txBody>
                    <a:bodyPr/>
                    <a:lstStyle/>
                    <a:p>
                      <a:pPr marL="91440">
                        <a:lnSpc>
                          <a:spcPct val="100000"/>
                        </a:lnSpc>
                        <a:spcBef>
                          <a:spcPts val="325"/>
                        </a:spcBef>
                      </a:pPr>
                      <a:r>
                        <a:rPr sz="1200" b="1" spc="-15" dirty="0">
                          <a:latin typeface="Cambria"/>
                          <a:cs typeface="Cambria"/>
                        </a:rPr>
                        <a:t>Company</a:t>
                      </a:r>
                      <a:r>
                        <a:rPr sz="1200" b="1" spc="-40" dirty="0">
                          <a:latin typeface="Cambria"/>
                          <a:cs typeface="Cambria"/>
                        </a:rPr>
                        <a:t> </a:t>
                      </a:r>
                      <a:r>
                        <a:rPr sz="1200" b="1" spc="-5" dirty="0">
                          <a:latin typeface="Cambria"/>
                          <a:cs typeface="Cambria"/>
                        </a:rPr>
                        <a:t>Name</a:t>
                      </a:r>
                      <a:r>
                        <a:rPr lang="en-IN" sz="1200" b="1" spc="-5" dirty="0">
                          <a:latin typeface="Cambria"/>
                          <a:cs typeface="Cambria"/>
                        </a:rPr>
                        <a:t> </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9050">
                      <a:solidFill>
                        <a:srgbClr val="FFFFFF"/>
                      </a:solidFill>
                      <a:prstDash val="solid"/>
                    </a:lnT>
                    <a:lnB w="12700">
                      <a:solidFill>
                        <a:srgbClr val="70685C"/>
                      </a:solidFill>
                      <a:prstDash val="solid"/>
                    </a:lnB>
                    <a:solidFill>
                      <a:srgbClr val="F1F1F1"/>
                    </a:solidFill>
                  </a:tcPr>
                </a:tc>
                <a:tc>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a:solidFill>
                        <a:srgbClr val="70685C"/>
                      </a:solidFill>
                      <a:prstDash val="solid"/>
                    </a:lnR>
                    <a:lnT w="19050">
                      <a:solidFill>
                        <a:srgbClr val="FFFFFF"/>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01"/>
                  </a:ext>
                </a:extLst>
              </a:tr>
              <a:tr h="288032">
                <a:tc>
                  <a:txBody>
                    <a:bodyPr/>
                    <a:lstStyle/>
                    <a:p>
                      <a:pPr marL="91440">
                        <a:lnSpc>
                          <a:spcPct val="100000"/>
                        </a:lnSpc>
                        <a:spcBef>
                          <a:spcPts val="325"/>
                        </a:spcBef>
                      </a:pPr>
                      <a:r>
                        <a:rPr sz="1200" b="1" spc="-15" dirty="0">
                          <a:latin typeface="Cambria"/>
                          <a:cs typeface="Cambria"/>
                        </a:rPr>
                        <a:t>Company</a:t>
                      </a:r>
                      <a:r>
                        <a:rPr sz="1200" b="1" spc="-40" dirty="0">
                          <a:latin typeface="Cambria"/>
                          <a:cs typeface="Cambria"/>
                        </a:rPr>
                        <a:t> </a:t>
                      </a:r>
                      <a:r>
                        <a:rPr sz="1200" b="1" spc="-5" dirty="0">
                          <a:latin typeface="Cambria"/>
                          <a:cs typeface="Cambria"/>
                        </a:rPr>
                        <a:t>Address</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02"/>
                  </a:ext>
                </a:extLst>
              </a:tr>
              <a:tr h="288032">
                <a:tc>
                  <a:txBody>
                    <a:bodyPr/>
                    <a:lstStyle/>
                    <a:p>
                      <a:pPr marL="91440">
                        <a:lnSpc>
                          <a:spcPct val="100000"/>
                        </a:lnSpc>
                        <a:spcBef>
                          <a:spcPts val="325"/>
                        </a:spcBef>
                      </a:pPr>
                      <a:r>
                        <a:rPr sz="1200" b="1" spc="-5" dirty="0">
                          <a:latin typeface="Cambria"/>
                          <a:cs typeface="Cambria"/>
                        </a:rPr>
                        <a:t>Name</a:t>
                      </a:r>
                      <a:r>
                        <a:rPr sz="1200" b="1" spc="-45" dirty="0">
                          <a:latin typeface="Cambria"/>
                          <a:cs typeface="Cambria"/>
                        </a:rPr>
                        <a:t> </a:t>
                      </a:r>
                      <a:r>
                        <a:rPr sz="1200" b="1" spc="-5" dirty="0">
                          <a:latin typeface="Cambria"/>
                          <a:cs typeface="Cambria"/>
                        </a:rPr>
                        <a:t>of</a:t>
                      </a:r>
                      <a:r>
                        <a:rPr sz="1200" b="1" spc="-10" dirty="0">
                          <a:latin typeface="Cambria"/>
                          <a:cs typeface="Cambria"/>
                        </a:rPr>
                        <a:t> CEO</a:t>
                      </a:r>
                      <a:r>
                        <a:rPr sz="1200" b="1" spc="-25" dirty="0">
                          <a:latin typeface="Cambria"/>
                          <a:cs typeface="Cambria"/>
                        </a:rPr>
                        <a:t> </a:t>
                      </a:r>
                      <a:r>
                        <a:rPr sz="1200" b="1" dirty="0">
                          <a:latin typeface="Cambria"/>
                          <a:cs typeface="Cambria"/>
                        </a:rPr>
                        <a:t>/</a:t>
                      </a:r>
                      <a:r>
                        <a:rPr sz="1200" b="1" spc="-5" dirty="0">
                          <a:latin typeface="Cambria"/>
                          <a:cs typeface="Cambria"/>
                        </a:rPr>
                        <a:t> </a:t>
                      </a:r>
                      <a:r>
                        <a:rPr sz="1200" b="1" dirty="0">
                          <a:latin typeface="Cambria"/>
                          <a:cs typeface="Cambria"/>
                        </a:rPr>
                        <a:t>MD</a:t>
                      </a:r>
                      <a:endParaRPr lang="en-IN" sz="1200" b="1" dirty="0">
                        <a:latin typeface="Cambria"/>
                        <a:cs typeface="Cambria"/>
                      </a:endParaRPr>
                    </a:p>
                  </a:txBody>
                  <a:tcPr marL="0" marR="0" marT="41275"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03"/>
                  </a:ext>
                </a:extLst>
              </a:tr>
              <a:tr h="288032">
                <a:tc>
                  <a:txBody>
                    <a:bodyPr/>
                    <a:lstStyle/>
                    <a:p>
                      <a:pPr marL="91440">
                        <a:lnSpc>
                          <a:spcPct val="100000"/>
                        </a:lnSpc>
                        <a:spcBef>
                          <a:spcPts val="330"/>
                        </a:spcBef>
                      </a:pPr>
                      <a:r>
                        <a:rPr sz="1200" b="1" spc="-5" dirty="0">
                          <a:latin typeface="Cambria"/>
                          <a:cs typeface="Cambria"/>
                        </a:rPr>
                        <a:t>Name</a:t>
                      </a:r>
                      <a:r>
                        <a:rPr sz="1200" b="1" spc="-35" dirty="0">
                          <a:latin typeface="Cambria"/>
                          <a:cs typeface="Cambria"/>
                        </a:rPr>
                        <a:t> </a:t>
                      </a:r>
                      <a:r>
                        <a:rPr sz="1200" b="1" dirty="0">
                          <a:latin typeface="Cambria"/>
                          <a:cs typeface="Cambria"/>
                        </a:rPr>
                        <a:t>&amp;</a:t>
                      </a:r>
                      <a:r>
                        <a:rPr sz="1200" b="1" spc="-5" dirty="0">
                          <a:latin typeface="Cambria"/>
                          <a:cs typeface="Cambria"/>
                        </a:rPr>
                        <a:t> Designation of SPOC</a:t>
                      </a:r>
                      <a:r>
                        <a:rPr sz="1200" b="1" spc="-10" dirty="0">
                          <a:latin typeface="Cambria"/>
                          <a:cs typeface="Cambria"/>
                        </a:rPr>
                        <a:t> </a:t>
                      </a:r>
                      <a:r>
                        <a:rPr sz="1200" b="1" dirty="0">
                          <a:latin typeface="Cambria"/>
                          <a:cs typeface="Cambria"/>
                        </a:rPr>
                        <a:t>/</a:t>
                      </a:r>
                      <a:r>
                        <a:rPr sz="1200" b="1" spc="5" dirty="0">
                          <a:latin typeface="Cambria"/>
                          <a:cs typeface="Cambria"/>
                        </a:rPr>
                        <a:t> </a:t>
                      </a:r>
                      <a:r>
                        <a:rPr sz="1200" b="1" spc="-5" dirty="0">
                          <a:latin typeface="Cambria"/>
                          <a:cs typeface="Cambria"/>
                        </a:rPr>
                        <a:t>Contact</a:t>
                      </a:r>
                      <a:r>
                        <a:rPr sz="1200" b="1" spc="-15" dirty="0">
                          <a:latin typeface="Cambria"/>
                          <a:cs typeface="Cambria"/>
                        </a:rPr>
                        <a:t> </a:t>
                      </a:r>
                      <a:r>
                        <a:rPr sz="1200" b="1" spc="-5" dirty="0">
                          <a:latin typeface="Cambria"/>
                          <a:cs typeface="Cambria"/>
                        </a:rPr>
                        <a:t>Person</a:t>
                      </a:r>
                      <a:endParaRPr sz="1200" dirty="0">
                        <a:latin typeface="Cambria"/>
                        <a:cs typeface="Cambria"/>
                      </a:endParaRPr>
                    </a:p>
                  </a:txBody>
                  <a:tcPr marL="0" marR="0" marT="41910" marB="0">
                    <a:lnL w="12700">
                      <a:solidFill>
                        <a:srgbClr val="70685C"/>
                      </a:solidFill>
                      <a:prstDash val="solid"/>
                    </a:lnL>
                    <a:lnR w="12700" cap="flat" cmpd="sng" algn="ctr">
                      <a:solidFill>
                        <a:srgbClr val="70685C"/>
                      </a:solidFill>
                      <a:prstDash val="solid"/>
                      <a:round/>
                      <a:headEnd type="none" w="med" len="med"/>
                      <a:tailEnd type="none" w="med" len="med"/>
                    </a:lnR>
                    <a:lnT w="12700" cap="flat" cmpd="sng" algn="ctr">
                      <a:solidFill>
                        <a:srgbClr val="70685C"/>
                      </a:solidFill>
                      <a:prstDash val="solid"/>
                      <a:round/>
                      <a:headEnd type="none" w="med" len="med"/>
                      <a:tailEnd type="none" w="med" len="med"/>
                    </a:lnT>
                    <a:lnB w="12700">
                      <a:solidFill>
                        <a:srgbClr val="70685C"/>
                      </a:solidFill>
                      <a:prstDash val="solid"/>
                    </a:lnB>
                    <a:solidFill>
                      <a:srgbClr val="F1F1F1"/>
                    </a:solidFill>
                  </a:tcPr>
                </a:tc>
                <a:tc>
                  <a:txBody>
                    <a:bodyPr/>
                    <a:lstStyle/>
                    <a:p>
                      <a:pPr>
                        <a:lnSpc>
                          <a:spcPct val="100000"/>
                        </a:lnSpc>
                      </a:pPr>
                      <a:endParaRPr sz="1200" dirty="0">
                        <a:latin typeface="Times New Roman"/>
                        <a:cs typeface="Times New Roman"/>
                      </a:endParaRPr>
                    </a:p>
                  </a:txBody>
                  <a:tcPr marL="0" marR="0" marT="0" marB="0">
                    <a:lnL w="12700" cap="flat" cmpd="sng" algn="ctr">
                      <a:solidFill>
                        <a:srgbClr val="70685C"/>
                      </a:solidFill>
                      <a:prstDash val="solid"/>
                      <a:round/>
                      <a:headEnd type="none" w="med" len="med"/>
                      <a:tailEnd type="none" w="med" len="med"/>
                    </a:lnL>
                    <a:lnR w="12700">
                      <a:solidFill>
                        <a:srgbClr val="70685C"/>
                      </a:solidFill>
                      <a:prstDash val="solid"/>
                    </a:lnR>
                    <a:lnT w="12700" cap="flat" cmpd="sng" algn="ctr">
                      <a:solidFill>
                        <a:srgbClr val="70685C"/>
                      </a:solidFill>
                      <a:prstDash val="solid"/>
                      <a:round/>
                      <a:headEnd type="none" w="med" len="med"/>
                      <a:tailEnd type="none" w="med" len="med"/>
                    </a:lnT>
                    <a:lnB w="12700">
                      <a:solidFill>
                        <a:srgbClr val="70685C"/>
                      </a:solidFill>
                      <a:prstDash val="solid"/>
                    </a:lnB>
                    <a:solidFill>
                      <a:srgbClr val="F1F1F1"/>
                    </a:solidFill>
                  </a:tcPr>
                </a:tc>
                <a:extLst>
                  <a:ext uri="{0D108BD9-81ED-4DB2-BD59-A6C34878D82A}">
                    <a16:rowId xmlns="" xmlns:a16="http://schemas.microsoft.com/office/drawing/2014/main" val="10004"/>
                  </a:ext>
                </a:extLst>
              </a:tr>
              <a:tr h="288032">
                <a:tc>
                  <a:txBody>
                    <a:bodyPr/>
                    <a:lstStyle/>
                    <a:p>
                      <a:pPr marL="91440">
                        <a:lnSpc>
                          <a:spcPct val="100000"/>
                        </a:lnSpc>
                        <a:spcBef>
                          <a:spcPts val="325"/>
                        </a:spcBef>
                      </a:pPr>
                      <a:r>
                        <a:rPr sz="1200" b="1" spc="-5" dirty="0">
                          <a:latin typeface="Cambria"/>
                          <a:cs typeface="Cambria"/>
                        </a:rPr>
                        <a:t>Email</a:t>
                      </a:r>
                      <a:r>
                        <a:rPr sz="1200" b="1" spc="-30" dirty="0">
                          <a:latin typeface="Cambria"/>
                          <a:cs typeface="Cambria"/>
                        </a:rPr>
                        <a:t> </a:t>
                      </a:r>
                      <a:r>
                        <a:rPr sz="1200" b="1" dirty="0">
                          <a:latin typeface="Cambria"/>
                          <a:cs typeface="Cambria"/>
                        </a:rPr>
                        <a:t>ID</a:t>
                      </a:r>
                      <a:r>
                        <a:rPr sz="1200" b="1" spc="5" dirty="0">
                          <a:latin typeface="Cambria"/>
                          <a:cs typeface="Cambria"/>
                        </a:rPr>
                        <a:t> </a:t>
                      </a:r>
                      <a:r>
                        <a:rPr sz="1200" b="1" dirty="0">
                          <a:latin typeface="Cambria"/>
                          <a:cs typeface="Cambria"/>
                        </a:rPr>
                        <a:t>1</a:t>
                      </a:r>
                      <a:r>
                        <a:rPr sz="1200" b="1" spc="5" dirty="0">
                          <a:latin typeface="Cambria"/>
                          <a:cs typeface="Cambria"/>
                        </a:rPr>
                        <a:t> </a:t>
                      </a:r>
                      <a:r>
                        <a:rPr sz="1200" b="1" spc="-10" dirty="0">
                          <a:latin typeface="Cambria"/>
                          <a:cs typeface="Cambria"/>
                        </a:rPr>
                        <a:t>(Provide</a:t>
                      </a:r>
                      <a:r>
                        <a:rPr sz="1200" b="1" spc="-5" dirty="0">
                          <a:latin typeface="Cambria"/>
                          <a:cs typeface="Cambria"/>
                        </a:rPr>
                        <a:t> atleast</a:t>
                      </a:r>
                      <a:r>
                        <a:rPr sz="1200" b="1" spc="-35" dirty="0">
                          <a:latin typeface="Cambria"/>
                          <a:cs typeface="Cambria"/>
                        </a:rPr>
                        <a:t> </a:t>
                      </a:r>
                      <a:r>
                        <a:rPr sz="1200" b="1" dirty="0">
                          <a:latin typeface="Cambria"/>
                          <a:cs typeface="Cambria"/>
                        </a:rPr>
                        <a:t>2</a:t>
                      </a:r>
                      <a:r>
                        <a:rPr sz="1200" b="1" spc="5" dirty="0">
                          <a:latin typeface="Cambria"/>
                          <a:cs typeface="Cambria"/>
                        </a:rPr>
                        <a:t> </a:t>
                      </a:r>
                      <a:r>
                        <a:rPr sz="1200" b="1" spc="-5" dirty="0">
                          <a:latin typeface="Cambria"/>
                          <a:cs typeface="Cambria"/>
                        </a:rPr>
                        <a:t>contact</a:t>
                      </a:r>
                      <a:r>
                        <a:rPr sz="1200" b="1" spc="-15" dirty="0">
                          <a:latin typeface="Cambria"/>
                          <a:cs typeface="Cambria"/>
                        </a:rPr>
                        <a:t> </a:t>
                      </a:r>
                      <a:r>
                        <a:rPr sz="1200" b="1" spc="-5" dirty="0">
                          <a:latin typeface="Cambria"/>
                          <a:cs typeface="Cambria"/>
                        </a:rPr>
                        <a:t>details)</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05"/>
                  </a:ext>
                </a:extLst>
              </a:tr>
              <a:tr h="288032">
                <a:tc>
                  <a:txBody>
                    <a:bodyPr/>
                    <a:lstStyle/>
                    <a:p>
                      <a:pPr marL="91440">
                        <a:lnSpc>
                          <a:spcPct val="100000"/>
                        </a:lnSpc>
                        <a:spcBef>
                          <a:spcPts val="325"/>
                        </a:spcBef>
                      </a:pPr>
                      <a:r>
                        <a:rPr sz="1200" b="1" spc="-5" dirty="0">
                          <a:latin typeface="Cambria"/>
                          <a:cs typeface="Cambria"/>
                        </a:rPr>
                        <a:t>Email</a:t>
                      </a:r>
                      <a:r>
                        <a:rPr sz="1200" b="1" spc="-50" dirty="0">
                          <a:latin typeface="Cambria"/>
                          <a:cs typeface="Cambria"/>
                        </a:rPr>
                        <a:t> </a:t>
                      </a:r>
                      <a:r>
                        <a:rPr sz="1200" b="1" dirty="0">
                          <a:latin typeface="Cambria"/>
                          <a:cs typeface="Cambria"/>
                        </a:rPr>
                        <a:t>ID</a:t>
                      </a:r>
                      <a:r>
                        <a:rPr sz="1200" b="1" spc="-15" dirty="0">
                          <a:latin typeface="Cambria"/>
                          <a:cs typeface="Cambria"/>
                        </a:rPr>
                        <a:t> </a:t>
                      </a:r>
                      <a:r>
                        <a:rPr sz="1200" b="1" dirty="0">
                          <a:latin typeface="Cambria"/>
                          <a:cs typeface="Cambria"/>
                        </a:rPr>
                        <a:t>2</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06"/>
                  </a:ext>
                </a:extLst>
              </a:tr>
              <a:tr h="288032">
                <a:tc>
                  <a:txBody>
                    <a:bodyPr/>
                    <a:lstStyle/>
                    <a:p>
                      <a:pPr marL="91440">
                        <a:lnSpc>
                          <a:spcPct val="100000"/>
                        </a:lnSpc>
                        <a:spcBef>
                          <a:spcPts val="325"/>
                        </a:spcBef>
                      </a:pPr>
                      <a:r>
                        <a:rPr sz="1200" b="1" spc="-5" dirty="0">
                          <a:latin typeface="Cambria"/>
                          <a:cs typeface="Cambria"/>
                        </a:rPr>
                        <a:t>Mobile</a:t>
                      </a:r>
                      <a:r>
                        <a:rPr sz="1200" b="1" spc="-10" dirty="0">
                          <a:latin typeface="Cambria"/>
                          <a:cs typeface="Cambria"/>
                        </a:rPr>
                        <a:t> </a:t>
                      </a:r>
                      <a:r>
                        <a:rPr sz="1200" b="1" spc="-5" dirty="0">
                          <a:latin typeface="Cambria"/>
                          <a:cs typeface="Cambria"/>
                        </a:rPr>
                        <a:t>No</a:t>
                      </a:r>
                      <a:r>
                        <a:rPr sz="1200" b="1" spc="-30" dirty="0">
                          <a:latin typeface="Cambria"/>
                          <a:cs typeface="Cambria"/>
                        </a:rPr>
                        <a:t> </a:t>
                      </a:r>
                      <a:r>
                        <a:rPr sz="1200" b="1" spc="-5" dirty="0">
                          <a:latin typeface="Cambria"/>
                          <a:cs typeface="Cambria"/>
                        </a:rPr>
                        <a:t>of</a:t>
                      </a:r>
                      <a:r>
                        <a:rPr sz="1200" b="1" spc="-10" dirty="0">
                          <a:latin typeface="Cambria"/>
                          <a:cs typeface="Cambria"/>
                        </a:rPr>
                        <a:t> SPOC</a:t>
                      </a:r>
                      <a:endParaRPr sz="1200" dirty="0">
                        <a:latin typeface="Cambria"/>
                        <a:cs typeface="Cambria"/>
                      </a:endParaRPr>
                    </a:p>
                  </a:txBody>
                  <a:tcPr marL="0" marR="0" marT="41275"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07"/>
                  </a:ext>
                </a:extLst>
              </a:tr>
              <a:tr h="288032">
                <a:tc>
                  <a:txBody>
                    <a:bodyPr/>
                    <a:lstStyle/>
                    <a:p>
                      <a:pPr marL="91440">
                        <a:lnSpc>
                          <a:spcPct val="100000"/>
                        </a:lnSpc>
                        <a:spcBef>
                          <a:spcPts val="330"/>
                        </a:spcBef>
                      </a:pPr>
                      <a:r>
                        <a:rPr sz="1200" b="1" spc="-5" dirty="0">
                          <a:latin typeface="Cambria"/>
                          <a:cs typeface="Cambria"/>
                        </a:rPr>
                        <a:t>Date</a:t>
                      </a:r>
                      <a:r>
                        <a:rPr sz="1200" b="1" spc="-30" dirty="0">
                          <a:latin typeface="Cambria"/>
                          <a:cs typeface="Cambria"/>
                        </a:rPr>
                        <a:t> </a:t>
                      </a:r>
                      <a:r>
                        <a:rPr sz="1200" b="1" spc="-5" dirty="0">
                          <a:latin typeface="Cambria"/>
                          <a:cs typeface="Cambria"/>
                        </a:rPr>
                        <a:t>of</a:t>
                      </a:r>
                      <a:r>
                        <a:rPr sz="1200" b="1" spc="-20" dirty="0">
                          <a:latin typeface="Cambria"/>
                          <a:cs typeface="Cambria"/>
                        </a:rPr>
                        <a:t> </a:t>
                      </a:r>
                      <a:r>
                        <a:rPr sz="1200" b="1" spc="-10" dirty="0">
                          <a:latin typeface="Cambria"/>
                          <a:cs typeface="Cambria"/>
                        </a:rPr>
                        <a:t>Incorporation</a:t>
                      </a:r>
                      <a:endParaRPr sz="120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08"/>
                  </a:ext>
                </a:extLst>
              </a:tr>
              <a:tr h="288032">
                <a:tc>
                  <a:txBody>
                    <a:bodyPr/>
                    <a:lstStyle/>
                    <a:p>
                      <a:pPr marL="91440">
                        <a:lnSpc>
                          <a:spcPct val="100000"/>
                        </a:lnSpc>
                        <a:spcBef>
                          <a:spcPts val="330"/>
                        </a:spcBef>
                      </a:pPr>
                      <a:r>
                        <a:rPr sz="1200" b="1" spc="-15" dirty="0">
                          <a:latin typeface="Cambria"/>
                          <a:cs typeface="Cambria"/>
                        </a:rPr>
                        <a:t>Company</a:t>
                      </a:r>
                      <a:r>
                        <a:rPr sz="1200" b="1" spc="-35" dirty="0">
                          <a:latin typeface="Cambria"/>
                          <a:cs typeface="Cambria"/>
                        </a:rPr>
                        <a:t> </a:t>
                      </a:r>
                      <a:r>
                        <a:rPr sz="1200" b="1" spc="-15" dirty="0">
                          <a:latin typeface="Cambria"/>
                          <a:cs typeface="Cambria"/>
                        </a:rPr>
                        <a:t>Website</a:t>
                      </a:r>
                      <a:r>
                        <a:rPr sz="1200" b="1" spc="-30" dirty="0">
                          <a:latin typeface="Cambria"/>
                          <a:cs typeface="Cambria"/>
                        </a:rPr>
                        <a:t> </a:t>
                      </a:r>
                      <a:r>
                        <a:rPr sz="1200" b="1" dirty="0">
                          <a:latin typeface="Cambria"/>
                          <a:cs typeface="Cambria"/>
                        </a:rPr>
                        <a:t>URL</a:t>
                      </a:r>
                      <a:endParaRPr sz="120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09"/>
                  </a:ext>
                </a:extLst>
              </a:tr>
              <a:tr h="288032">
                <a:tc>
                  <a:txBody>
                    <a:bodyPr/>
                    <a:lstStyle/>
                    <a:p>
                      <a:pPr marL="91440">
                        <a:lnSpc>
                          <a:spcPct val="100000"/>
                        </a:lnSpc>
                        <a:spcBef>
                          <a:spcPts val="330"/>
                        </a:spcBef>
                      </a:pPr>
                      <a:r>
                        <a:rPr sz="1200" b="1" spc="-15" dirty="0">
                          <a:latin typeface="Cambria"/>
                          <a:cs typeface="Cambria"/>
                        </a:rPr>
                        <a:t>Company</a:t>
                      </a:r>
                      <a:r>
                        <a:rPr sz="1200" b="1" spc="-20" dirty="0">
                          <a:latin typeface="Cambria"/>
                          <a:cs typeface="Cambria"/>
                        </a:rPr>
                        <a:t> </a:t>
                      </a:r>
                      <a:r>
                        <a:rPr sz="1200" b="1" spc="-15" dirty="0">
                          <a:latin typeface="Cambria"/>
                          <a:cs typeface="Cambria"/>
                        </a:rPr>
                        <a:t>Turnover</a:t>
                      </a:r>
                      <a:r>
                        <a:rPr sz="1200" b="1" spc="-20" dirty="0">
                          <a:latin typeface="Cambria"/>
                          <a:cs typeface="Cambria"/>
                        </a:rPr>
                        <a:t> </a:t>
                      </a:r>
                      <a:r>
                        <a:rPr sz="1200" b="1" spc="-5" dirty="0">
                          <a:latin typeface="Cambria"/>
                          <a:cs typeface="Cambria"/>
                        </a:rPr>
                        <a:t>(INR)</a:t>
                      </a:r>
                      <a:r>
                        <a:rPr sz="1200" b="1" dirty="0">
                          <a:latin typeface="Cambria"/>
                          <a:cs typeface="Cambria"/>
                        </a:rPr>
                        <a:t> </a:t>
                      </a:r>
                      <a:r>
                        <a:rPr sz="1200" b="1" spc="-5" dirty="0">
                          <a:latin typeface="Cambria"/>
                          <a:cs typeface="Cambria"/>
                        </a:rPr>
                        <a:t>in</a:t>
                      </a:r>
                      <a:r>
                        <a:rPr sz="1200" b="1" spc="5" dirty="0">
                          <a:latin typeface="Cambria"/>
                          <a:cs typeface="Cambria"/>
                        </a:rPr>
                        <a:t> </a:t>
                      </a:r>
                      <a:r>
                        <a:rPr lang="en-IN" sz="1200" b="1" dirty="0" err="1">
                          <a:latin typeface="Cambria"/>
                          <a:cs typeface="Cambria"/>
                        </a:rPr>
                        <a:t>cr</a:t>
                      </a:r>
                      <a:r>
                        <a:rPr lang="en-IN" sz="1200" b="1" dirty="0">
                          <a:latin typeface="Cambria"/>
                          <a:cs typeface="Cambria"/>
                        </a:rPr>
                        <a:t> in FY2022-23</a:t>
                      </a:r>
                      <a:endParaRPr sz="120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10"/>
                  </a:ext>
                </a:extLst>
              </a:tr>
              <a:tr h="288032">
                <a:tc>
                  <a:txBody>
                    <a:bodyPr/>
                    <a:lstStyle/>
                    <a:p>
                      <a:pPr marL="91440">
                        <a:lnSpc>
                          <a:spcPct val="100000"/>
                        </a:lnSpc>
                        <a:spcBef>
                          <a:spcPts val="330"/>
                        </a:spcBef>
                      </a:pPr>
                      <a:r>
                        <a:rPr sz="1200" b="1" spc="-5" dirty="0">
                          <a:latin typeface="Cambria"/>
                          <a:cs typeface="Cambria"/>
                        </a:rPr>
                        <a:t>Number</a:t>
                      </a:r>
                      <a:r>
                        <a:rPr sz="1200" b="1" spc="-30" dirty="0">
                          <a:latin typeface="Cambria"/>
                          <a:cs typeface="Cambria"/>
                        </a:rPr>
                        <a:t> </a:t>
                      </a:r>
                      <a:r>
                        <a:rPr sz="1200" b="1" spc="-5" dirty="0">
                          <a:latin typeface="Cambria"/>
                          <a:cs typeface="Cambria"/>
                        </a:rPr>
                        <a:t>of</a:t>
                      </a:r>
                      <a:r>
                        <a:rPr sz="1200" b="1" spc="-20" dirty="0">
                          <a:latin typeface="Cambria"/>
                          <a:cs typeface="Cambria"/>
                        </a:rPr>
                        <a:t> </a:t>
                      </a:r>
                      <a:r>
                        <a:rPr sz="1200" b="1" spc="-10" dirty="0">
                          <a:latin typeface="Cambria"/>
                          <a:cs typeface="Cambria"/>
                        </a:rPr>
                        <a:t>employees</a:t>
                      </a:r>
                      <a:r>
                        <a:rPr sz="1200" b="1" spc="-5" dirty="0">
                          <a:latin typeface="Cambria"/>
                          <a:cs typeface="Cambria"/>
                        </a:rPr>
                        <a:t> in </a:t>
                      </a:r>
                      <a:r>
                        <a:rPr sz="1200" b="1" dirty="0">
                          <a:latin typeface="Cambria"/>
                          <a:cs typeface="Cambria"/>
                        </a:rPr>
                        <a:t>the</a:t>
                      </a:r>
                      <a:r>
                        <a:rPr sz="1200" b="1" spc="-30" dirty="0">
                          <a:latin typeface="Cambria"/>
                          <a:cs typeface="Cambria"/>
                        </a:rPr>
                        <a:t> </a:t>
                      </a:r>
                      <a:r>
                        <a:rPr sz="1200" b="1" spc="-10" dirty="0">
                          <a:latin typeface="Cambria"/>
                          <a:cs typeface="Cambria"/>
                        </a:rPr>
                        <a:t>year</a:t>
                      </a:r>
                      <a:r>
                        <a:rPr sz="1200" b="1" spc="-15" dirty="0">
                          <a:latin typeface="Cambria"/>
                          <a:cs typeface="Cambria"/>
                        </a:rPr>
                        <a:t> </a:t>
                      </a:r>
                      <a:r>
                        <a:rPr lang="en-IN" sz="1200" b="1" dirty="0">
                          <a:latin typeface="Cambria"/>
                          <a:cs typeface="Cambria"/>
                        </a:rPr>
                        <a:t>FY2022-23</a:t>
                      </a:r>
                      <a:endParaRPr lang="en-IN" sz="120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sz="1200" dirty="0">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11"/>
                  </a:ext>
                </a:extLst>
              </a:tr>
              <a:tr h="504056">
                <a:tc>
                  <a:txBody>
                    <a:bodyPr/>
                    <a:lstStyle/>
                    <a:p>
                      <a:pPr marL="91440" marR="715645">
                        <a:lnSpc>
                          <a:spcPct val="100000"/>
                        </a:lnSpc>
                        <a:spcBef>
                          <a:spcPts val="330"/>
                        </a:spcBef>
                      </a:pPr>
                      <a:r>
                        <a:rPr lang="en-IN" sz="1200" b="1" spc="-20" dirty="0">
                          <a:latin typeface="Cambria"/>
                          <a:cs typeface="Cambria"/>
                        </a:rPr>
                        <a:t>Select</a:t>
                      </a:r>
                      <a:r>
                        <a:rPr lang="en-IN" sz="1200" b="1" spc="-20" baseline="0" dirty="0">
                          <a:latin typeface="Cambria"/>
                          <a:cs typeface="Cambria"/>
                        </a:rPr>
                        <a:t> the </a:t>
                      </a:r>
                      <a:r>
                        <a:rPr sz="1200" b="1" spc="-20" dirty="0">
                          <a:latin typeface="Cambria"/>
                          <a:cs typeface="Cambria"/>
                        </a:rPr>
                        <a:t>Award</a:t>
                      </a:r>
                      <a:r>
                        <a:rPr sz="1200" b="1" spc="-30" dirty="0">
                          <a:latin typeface="Cambria"/>
                          <a:cs typeface="Cambria"/>
                        </a:rPr>
                        <a:t> </a:t>
                      </a:r>
                      <a:r>
                        <a:rPr lang="en-IN" sz="1200" b="1" spc="-5" dirty="0">
                          <a:latin typeface="Cambria"/>
                          <a:cs typeface="Cambria"/>
                        </a:rPr>
                        <a:t>Category</a:t>
                      </a:r>
                      <a:r>
                        <a:rPr lang="en-IN" sz="1200" b="1" spc="-5" baseline="0" dirty="0">
                          <a:latin typeface="Cambria"/>
                          <a:cs typeface="Cambria"/>
                        </a:rPr>
                        <a:t> and Sector </a:t>
                      </a:r>
                      <a:r>
                        <a:rPr sz="1200" b="1" spc="-5" dirty="0">
                          <a:latin typeface="Cambria"/>
                          <a:cs typeface="Cambria"/>
                        </a:rPr>
                        <a:t>for</a:t>
                      </a:r>
                      <a:r>
                        <a:rPr sz="1200" b="1" spc="-10" dirty="0">
                          <a:latin typeface="Cambria"/>
                          <a:cs typeface="Cambria"/>
                        </a:rPr>
                        <a:t> </a:t>
                      </a:r>
                      <a:r>
                        <a:rPr sz="1200" b="1" spc="-5" dirty="0">
                          <a:latin typeface="Cambria"/>
                          <a:cs typeface="Cambria"/>
                        </a:rPr>
                        <a:t>which</a:t>
                      </a:r>
                      <a:r>
                        <a:rPr sz="1200" b="1" spc="-15" dirty="0">
                          <a:latin typeface="Cambria"/>
                          <a:cs typeface="Cambria"/>
                        </a:rPr>
                        <a:t> </a:t>
                      </a:r>
                      <a:r>
                        <a:rPr sz="1200" b="1" spc="-5" dirty="0">
                          <a:latin typeface="Cambria"/>
                          <a:cs typeface="Cambria"/>
                        </a:rPr>
                        <a:t>applied</a:t>
                      </a:r>
                      <a:endParaRPr sz="1200" b="0" dirty="0">
                        <a:latin typeface="Cambria"/>
                        <a:cs typeface="Cambria"/>
                      </a:endParaRPr>
                    </a:p>
                  </a:txBody>
                  <a:tcPr marL="0" marR="0" marT="4191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tc>
                  <a:txBody>
                    <a:bodyPr/>
                    <a:lstStyle/>
                    <a:p>
                      <a:pPr>
                        <a:lnSpc>
                          <a:spcPct val="100000"/>
                        </a:lnSpc>
                      </a:pPr>
                      <a:endParaRPr lang="en-IN" sz="1200" b="1" i="1" baseline="0" dirty="0">
                        <a:solidFill>
                          <a:srgbClr val="FF0000"/>
                        </a:solidFill>
                        <a:latin typeface="Times New Roman"/>
                        <a:cs typeface="Times New Roman"/>
                      </a:endParaRPr>
                    </a:p>
                  </a:txBody>
                  <a:tcPr marL="0" marR="0" marT="0" marB="0">
                    <a:lnL w="12700">
                      <a:solidFill>
                        <a:srgbClr val="70685C"/>
                      </a:solidFill>
                      <a:prstDash val="solid"/>
                    </a:lnL>
                    <a:lnR w="12700">
                      <a:solidFill>
                        <a:srgbClr val="70685C"/>
                      </a:solidFill>
                      <a:prstDash val="solid"/>
                    </a:lnR>
                    <a:lnT w="12700">
                      <a:solidFill>
                        <a:srgbClr val="70685C"/>
                      </a:solidFill>
                      <a:prstDash val="solid"/>
                    </a:lnT>
                    <a:lnB w="12700">
                      <a:solidFill>
                        <a:srgbClr val="70685C"/>
                      </a:solidFill>
                      <a:prstDash val="solid"/>
                    </a:lnB>
                    <a:solidFill>
                      <a:srgbClr val="F1F1F1"/>
                    </a:solidFill>
                  </a:tcPr>
                </a:tc>
                <a:extLst>
                  <a:ext uri="{0D108BD9-81ED-4DB2-BD59-A6C34878D82A}">
                    <a16:rowId xmlns="" xmlns:a16="http://schemas.microsoft.com/office/drawing/2014/main" val="10012"/>
                  </a:ext>
                </a:extLst>
              </a:tr>
            </a:tbl>
          </a:graphicData>
        </a:graphic>
      </p:graphicFrame>
      <p:sp>
        <p:nvSpPr>
          <p:cNvPr id="10" name="object 10"/>
          <p:cNvSpPr txBox="1"/>
          <p:nvPr/>
        </p:nvSpPr>
        <p:spPr>
          <a:xfrm>
            <a:off x="4091178" y="4781928"/>
            <a:ext cx="1265555" cy="184785"/>
          </a:xfrm>
          <a:prstGeom prst="rect">
            <a:avLst/>
          </a:prstGeom>
        </p:spPr>
        <p:txBody>
          <a:bodyPr vert="horz" wrap="square" lIns="0" tIns="1270" rIns="0" bIns="0" rtlCol="0">
            <a:spAutoFit/>
          </a:bodyPr>
          <a:lstStyle/>
          <a:p>
            <a:pPr marL="12700">
              <a:lnSpc>
                <a:spcPct val="100000"/>
              </a:lnSpc>
              <a:spcBef>
                <a:spcPts val="10"/>
              </a:spcBef>
            </a:pPr>
            <a:r>
              <a:rPr sz="1100" spc="-5" dirty="0">
                <a:solidFill>
                  <a:srgbClr val="465E9C"/>
                </a:solidFill>
                <a:latin typeface="Franklin Gothic Medium"/>
                <a:cs typeface="Franklin Gothic Medium"/>
                <a:hlinkClick r:id="rId2"/>
              </a:rPr>
              <a:t>www.imc-itawards.in</a:t>
            </a:r>
            <a:endParaRPr sz="1100">
              <a:latin typeface="Franklin Gothic Medium"/>
              <a:cs typeface="Franklin Gothic Medium"/>
            </a:endParaRPr>
          </a:p>
        </p:txBody>
      </p:sp>
      <p:sp>
        <p:nvSpPr>
          <p:cNvPr id="9" name="object 9"/>
          <p:cNvSpPr txBox="1"/>
          <p:nvPr/>
        </p:nvSpPr>
        <p:spPr>
          <a:xfrm>
            <a:off x="1626870" y="4566920"/>
            <a:ext cx="6079490" cy="269240"/>
          </a:xfrm>
          <a:prstGeom prst="rect">
            <a:avLst/>
          </a:prstGeom>
        </p:spPr>
        <p:txBody>
          <a:bodyPr vert="horz" wrap="square" lIns="0" tIns="12065" rIns="0" bIns="0" rtlCol="0">
            <a:spAutoFit/>
          </a:bodyPr>
          <a:lstStyle/>
          <a:p>
            <a:pPr marL="12700">
              <a:lnSpc>
                <a:spcPct val="100000"/>
              </a:lnSpc>
              <a:spcBef>
                <a:spcPts val="95"/>
              </a:spcBef>
            </a:pPr>
            <a:r>
              <a:rPr sz="1600" spc="-10" dirty="0">
                <a:latin typeface="Cambria"/>
                <a:cs typeface="Cambria"/>
              </a:rPr>
              <a:t>Please</a:t>
            </a:r>
            <a:r>
              <a:rPr sz="1600" spc="10" dirty="0">
                <a:latin typeface="Cambria"/>
                <a:cs typeface="Cambria"/>
              </a:rPr>
              <a:t> </a:t>
            </a:r>
            <a:r>
              <a:rPr sz="1600" spc="-10" dirty="0">
                <a:latin typeface="Cambria"/>
                <a:cs typeface="Cambria"/>
              </a:rPr>
              <a:t>proceed</a:t>
            </a:r>
            <a:r>
              <a:rPr sz="1600" spc="-20" dirty="0">
                <a:latin typeface="Cambria"/>
                <a:cs typeface="Cambria"/>
              </a:rPr>
              <a:t> </a:t>
            </a:r>
            <a:r>
              <a:rPr sz="1600" spc="-10" dirty="0">
                <a:latin typeface="Cambria"/>
                <a:cs typeface="Cambria"/>
              </a:rPr>
              <a:t>to</a:t>
            </a:r>
            <a:r>
              <a:rPr sz="1600" dirty="0">
                <a:latin typeface="Cambria"/>
                <a:cs typeface="Cambria"/>
              </a:rPr>
              <a:t> </a:t>
            </a:r>
            <a:r>
              <a:rPr sz="1600" spc="-5" dirty="0">
                <a:latin typeface="Cambria"/>
                <a:cs typeface="Cambria"/>
              </a:rPr>
              <a:t>fill</a:t>
            </a:r>
            <a:r>
              <a:rPr sz="1600" spc="25" dirty="0">
                <a:latin typeface="Cambria"/>
                <a:cs typeface="Cambria"/>
              </a:rPr>
              <a:t> </a:t>
            </a:r>
            <a:r>
              <a:rPr sz="1600" spc="-15" dirty="0">
                <a:latin typeface="Cambria"/>
                <a:cs typeface="Cambria"/>
              </a:rPr>
              <a:t>Part</a:t>
            </a:r>
            <a:r>
              <a:rPr sz="1600" spc="10" dirty="0">
                <a:latin typeface="Cambria"/>
                <a:cs typeface="Cambria"/>
              </a:rPr>
              <a:t> </a:t>
            </a:r>
            <a:r>
              <a:rPr sz="1600" spc="-5" dirty="0">
                <a:latin typeface="Cambria"/>
                <a:cs typeface="Cambria"/>
              </a:rPr>
              <a:t>B,</a:t>
            </a:r>
            <a:r>
              <a:rPr sz="1600" spc="5" dirty="0">
                <a:latin typeface="Cambria"/>
                <a:cs typeface="Cambria"/>
              </a:rPr>
              <a:t> </a:t>
            </a:r>
            <a:r>
              <a:rPr sz="1600" spc="-10" dirty="0">
                <a:latin typeface="Cambria"/>
                <a:cs typeface="Cambria"/>
              </a:rPr>
              <a:t>based</a:t>
            </a:r>
            <a:r>
              <a:rPr sz="1600" spc="10" dirty="0">
                <a:latin typeface="Cambria"/>
                <a:cs typeface="Cambria"/>
              </a:rPr>
              <a:t> </a:t>
            </a:r>
            <a:r>
              <a:rPr sz="1600" spc="-5" dirty="0">
                <a:latin typeface="Cambria"/>
                <a:cs typeface="Cambria"/>
              </a:rPr>
              <a:t>on</a:t>
            </a:r>
            <a:r>
              <a:rPr sz="1600" spc="-10" dirty="0">
                <a:latin typeface="Cambria"/>
                <a:cs typeface="Cambria"/>
              </a:rPr>
              <a:t> the</a:t>
            </a:r>
            <a:r>
              <a:rPr sz="1600" spc="10" dirty="0">
                <a:latin typeface="Cambria"/>
                <a:cs typeface="Cambria"/>
              </a:rPr>
              <a:t> </a:t>
            </a:r>
            <a:r>
              <a:rPr sz="1600" spc="-20" dirty="0">
                <a:latin typeface="Cambria"/>
                <a:cs typeface="Cambria"/>
              </a:rPr>
              <a:t>award</a:t>
            </a:r>
            <a:r>
              <a:rPr sz="1600" spc="25" dirty="0">
                <a:latin typeface="Cambria"/>
                <a:cs typeface="Cambria"/>
              </a:rPr>
              <a:t> </a:t>
            </a:r>
            <a:r>
              <a:rPr sz="1600" spc="-5" dirty="0">
                <a:latin typeface="Cambria"/>
                <a:cs typeface="Cambria"/>
              </a:rPr>
              <a:t>category</a:t>
            </a:r>
            <a:r>
              <a:rPr sz="1600" spc="-15" dirty="0">
                <a:latin typeface="Cambria"/>
                <a:cs typeface="Cambria"/>
              </a:rPr>
              <a:t> </a:t>
            </a:r>
            <a:r>
              <a:rPr sz="1600" spc="-10" dirty="0">
                <a:latin typeface="Cambria"/>
                <a:cs typeface="Cambria"/>
              </a:rPr>
              <a:t>applied</a:t>
            </a:r>
            <a:r>
              <a:rPr sz="1600" spc="15" dirty="0">
                <a:latin typeface="Cambria"/>
                <a:cs typeface="Cambria"/>
              </a:rPr>
              <a:t> </a:t>
            </a:r>
            <a:r>
              <a:rPr sz="1600" spc="-50" dirty="0">
                <a:latin typeface="Cambria"/>
                <a:cs typeface="Cambria"/>
              </a:rPr>
              <a:t>for…</a:t>
            </a:r>
            <a:endParaRPr sz="1600" dirty="0">
              <a:latin typeface="Cambria"/>
              <a:cs typeface="Cambria"/>
            </a:endParaRPr>
          </a:p>
        </p:txBody>
      </p:sp>
    </p:spTree>
    <p:extLst>
      <p:ext uri="{BB962C8B-B14F-4D97-AF65-F5344CB8AC3E}">
        <p14:creationId xmlns:p14="http://schemas.microsoft.com/office/powerpoint/2010/main" val="25267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89302"/>
            <a:ext cx="8407893" cy="3586703"/>
          </a:xfrm>
        </p:spPr>
        <p:txBody>
          <a:bodyPr>
            <a:normAutofit fontScale="25000" lnSpcReduction="20000"/>
          </a:bodyPr>
          <a:lstStyle/>
          <a:p>
            <a:r>
              <a:rPr lang="en-US" sz="4000" dirty="0"/>
              <a:t>Following  minimum information shall be submitted   either in word file or in PPT   for assessment purpose  or as annexure   under covering note </a:t>
            </a:r>
          </a:p>
          <a:p>
            <a:r>
              <a:rPr lang="en-US" sz="4000" b="1" dirty="0"/>
              <a:t>A.     General Information : </a:t>
            </a:r>
            <a:endParaRPr lang="en-US" sz="4000" dirty="0"/>
          </a:p>
          <a:p>
            <a:r>
              <a:rPr lang="en-US" sz="4000" dirty="0"/>
              <a:t>A brief about your organization,  type of Business  Company website </a:t>
            </a:r>
            <a:br>
              <a:rPr lang="en-US" sz="4000" dirty="0"/>
            </a:br>
            <a:r>
              <a:rPr lang="en-US" sz="4000" dirty="0"/>
              <a:t>A brief  about  Vision, objectives  and goal of Business</a:t>
            </a:r>
          </a:p>
          <a:p>
            <a:r>
              <a:rPr lang="en-US" sz="4000" dirty="0"/>
              <a:t>Industry segment   project addressed</a:t>
            </a:r>
          </a:p>
          <a:p>
            <a:r>
              <a:rPr lang="en-US" sz="4000" dirty="0"/>
              <a:t>Duration  since project  in operation  or in  testing / pilot phase  (only  completed projects will be considered) </a:t>
            </a:r>
          </a:p>
          <a:p>
            <a:r>
              <a:rPr lang="en-US" sz="4000" dirty="0"/>
              <a:t/>
            </a:r>
            <a:br>
              <a:rPr lang="en-US" sz="4000" dirty="0"/>
            </a:br>
            <a:r>
              <a:rPr lang="en-US" sz="4000" b="1" dirty="0"/>
              <a:t>B.    Title of Project  on the basis  of Award is being applied </a:t>
            </a:r>
            <a:endParaRPr lang="en-US" sz="4000" dirty="0"/>
          </a:p>
          <a:p>
            <a:r>
              <a:rPr lang="en-US" sz="4000" dirty="0"/>
              <a:t>A brief  description of the problem statement  of  the project  and  how  it  has been achieved </a:t>
            </a:r>
          </a:p>
          <a:p>
            <a:r>
              <a:rPr lang="en-US" sz="4000" dirty="0"/>
              <a:t>Customer  or Business segment if any  as  target of  goal of project </a:t>
            </a:r>
          </a:p>
          <a:p>
            <a:r>
              <a:rPr lang="en-US" sz="4000" dirty="0"/>
              <a:t>A brief of  Technology landscape like  architecture  design diagram details like  tools , Agility, Digital platform, API &amp; microservice  architecture, etc.</a:t>
            </a:r>
          </a:p>
          <a:p>
            <a:r>
              <a:rPr lang="en-US" sz="4000" dirty="0"/>
              <a:t>If any PPT  presentation of the project, please attach. or any short video  available about highlights of project</a:t>
            </a:r>
          </a:p>
          <a:p>
            <a:r>
              <a:rPr lang="en-US" sz="4000" dirty="0"/>
              <a:t>Inbuilt capabilities data and cyber security, data privacy</a:t>
            </a:r>
          </a:p>
          <a:p>
            <a:r>
              <a:rPr lang="en-US" sz="4000" dirty="0"/>
              <a:t>Customer segment that the business model is serving</a:t>
            </a:r>
          </a:p>
          <a:p>
            <a:r>
              <a:rPr lang="en-US" sz="4000" dirty="0"/>
              <a:t>Why do you consider the solution is innovative?</a:t>
            </a:r>
          </a:p>
          <a:p>
            <a:r>
              <a:rPr lang="en-US" sz="4000" dirty="0"/>
              <a:t>Since how long is the solution functioning? </a:t>
            </a:r>
          </a:p>
          <a:p>
            <a:r>
              <a:rPr lang="en-US" sz="4000" dirty="0"/>
              <a:t>Do you consider this project has brought business  transformation if yes, pl. share your view briefly</a:t>
            </a:r>
          </a:p>
          <a:p>
            <a:r>
              <a:rPr lang="en-US" sz="4000" b="1" dirty="0"/>
              <a:t>C.  Business  Impact and Value creation </a:t>
            </a:r>
            <a:r>
              <a:rPr lang="en-US" sz="4000" dirty="0"/>
              <a:t/>
            </a:r>
            <a:br>
              <a:rPr lang="en-US" sz="4000" dirty="0"/>
            </a:br>
            <a:r>
              <a:rPr lang="en-US" sz="4000" dirty="0"/>
              <a:t>Share  factual information with data  about  Business impact.</a:t>
            </a:r>
          </a:p>
          <a:p>
            <a:r>
              <a:rPr lang="en-US" sz="4000" dirty="0"/>
              <a:t>It may include    :   How project has  helped customers : any survey  or factual data   </a:t>
            </a:r>
          </a:p>
          <a:p>
            <a:r>
              <a:rPr lang="en-US" sz="4000" dirty="0"/>
              <a:t>                               Operation  efficiency  growth</a:t>
            </a:r>
          </a:p>
          <a:p>
            <a:r>
              <a:rPr lang="en-US" sz="4000" dirty="0"/>
              <a:t>                               Revenue growth </a:t>
            </a:r>
          </a:p>
          <a:p>
            <a:r>
              <a:rPr lang="en-US" sz="4000" dirty="0"/>
              <a:t>                               Or any other  business benefit  which can be shared with facts/ data</a:t>
            </a:r>
            <a:br>
              <a:rPr lang="en-US" sz="4000" dirty="0"/>
            </a:br>
            <a:r>
              <a:rPr lang="en-US" sz="4000" dirty="0"/>
              <a:t>Any other information, you want to submit</a:t>
            </a:r>
            <a:r>
              <a:rPr lang="en-US" sz="4800" dirty="0"/>
              <a:t/>
            </a:r>
            <a:br>
              <a:rPr lang="en-US" sz="4800" dirty="0"/>
            </a:br>
            <a:endParaRPr lang="en-US" sz="4800" dirty="0"/>
          </a:p>
          <a:p>
            <a:pPr algn="just"/>
            <a:endParaRPr lang="en-US" sz="4800" dirty="0"/>
          </a:p>
        </p:txBody>
      </p:sp>
      <p:sp>
        <p:nvSpPr>
          <p:cNvPr id="3" name="Footer Placeholder 2"/>
          <p:cNvSpPr>
            <a:spLocks noGrp="1"/>
          </p:cNvSpPr>
          <p:nvPr>
            <p:ph type="ftr" sz="quarter" idx="11"/>
          </p:nvPr>
        </p:nvSpPr>
        <p:spPr/>
        <p:txBody>
          <a:bodyPr/>
          <a:lstStyle/>
          <a:p>
            <a:r>
              <a:rPr lang="en-IN"/>
              <a:t>www.imc-itawards.in</a:t>
            </a:r>
            <a:endParaRPr lang="en-IN" dirty="0"/>
          </a:p>
        </p:txBody>
      </p:sp>
      <p:sp>
        <p:nvSpPr>
          <p:cNvPr id="4" name="Title 3"/>
          <p:cNvSpPr>
            <a:spLocks noGrp="1"/>
          </p:cNvSpPr>
          <p:nvPr>
            <p:ph type="title"/>
          </p:nvPr>
        </p:nvSpPr>
        <p:spPr/>
        <p:txBody>
          <a:bodyPr/>
          <a:lstStyle/>
          <a:p>
            <a:r>
              <a:rPr lang="en-IN" sz="1600" dirty="0"/>
              <a:t>Process for application and selection of award winners for </a:t>
            </a:r>
            <a:br>
              <a:rPr lang="en-IN" sz="1600" dirty="0"/>
            </a:br>
            <a:r>
              <a:rPr lang="en-IN" sz="2400" b="1" dirty="0"/>
              <a:t>category  I : </a:t>
            </a:r>
            <a:r>
              <a:rPr lang="en-US" sz="2400" b="1" dirty="0"/>
              <a:t>Tech Innovation Awards (PART B) </a:t>
            </a:r>
            <a:r>
              <a:rPr lang="en-US" sz="2400" dirty="0"/>
              <a:t/>
            </a:r>
            <a:br>
              <a:rPr lang="en-US" sz="2400" dirty="0"/>
            </a:br>
            <a:r>
              <a:rPr lang="en-US" sz="1600" dirty="0"/>
              <a:t>Fintech, Energy, </a:t>
            </a:r>
            <a:r>
              <a:rPr lang="en-US" sz="1600" dirty="0" err="1"/>
              <a:t>Healthtech</a:t>
            </a:r>
            <a:r>
              <a:rPr lang="en-US" sz="1600" dirty="0"/>
              <a:t>, </a:t>
            </a:r>
            <a:r>
              <a:rPr lang="en-US" sz="1600" dirty="0" err="1"/>
              <a:t>Edutech</a:t>
            </a:r>
            <a:r>
              <a:rPr lang="en-US" sz="1600" dirty="0"/>
              <a:t> and General  category </a:t>
            </a:r>
            <a:endParaRPr lang="en-IN" sz="1600" dirty="0"/>
          </a:p>
        </p:txBody>
      </p:sp>
    </p:spTree>
    <p:extLst>
      <p:ext uri="{BB962C8B-B14F-4D97-AF65-F5344CB8AC3E}">
        <p14:creationId xmlns:p14="http://schemas.microsoft.com/office/powerpoint/2010/main" val="3541708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89303"/>
            <a:ext cx="8407893" cy="3683700"/>
          </a:xfrm>
        </p:spPr>
        <p:txBody>
          <a:bodyPr>
            <a:normAutofit fontScale="32500" lnSpcReduction="20000"/>
          </a:bodyPr>
          <a:lstStyle/>
          <a:p>
            <a:pPr marL="44767" indent="0" algn="just" defTabSz="900113">
              <a:buNone/>
              <a:tabLst>
                <a:tab pos="720725" algn="l"/>
              </a:tabLst>
            </a:pPr>
            <a:r>
              <a:rPr lang="en-US" sz="5000" b="1" dirty="0"/>
              <a:t>Please note incase there is any difficulty in providing details in some of the above areas, application with partial details will be accepted; and if the application is shortlisted then during direct one on one interaction with jury, details  will have to be shared. </a:t>
            </a:r>
          </a:p>
          <a:p>
            <a:pPr algn="just"/>
            <a:r>
              <a:rPr lang="en-US" sz="5600" dirty="0"/>
              <a:t>The first level scrutiny of application will be done to check whether the minimal required information has been submitted. </a:t>
            </a:r>
          </a:p>
          <a:p>
            <a:pPr algn="just"/>
            <a:r>
              <a:rPr lang="en-US" sz="5600" b="1" dirty="0"/>
              <a:t>Shortlisting Process: </a:t>
            </a:r>
            <a:r>
              <a:rPr lang="en-US" sz="5400" dirty="0"/>
              <a:t>Two levels  of shortlisting:  </a:t>
            </a:r>
          </a:p>
          <a:p>
            <a:pPr marL="536575" indent="-180975" algn="just">
              <a:buFont typeface="+mj-lt"/>
              <a:buAutoNum type="arabicPeriod"/>
            </a:pPr>
            <a:r>
              <a:rPr lang="en-US" sz="4800" dirty="0"/>
              <a:t>Screening  of applications will be done by the internal technical expert committee and </a:t>
            </a:r>
          </a:p>
          <a:p>
            <a:pPr marL="536575" indent="-180975" algn="just">
              <a:buFont typeface="+mj-lt"/>
              <a:buAutoNum type="arabicPeriod"/>
            </a:pPr>
            <a:r>
              <a:rPr lang="en-US" sz="4800" dirty="0"/>
              <a:t>Shortlisted entries would be submitted to the esteemed jury for their shortlisting of winners and runner ups in each category </a:t>
            </a:r>
          </a:p>
          <a:p>
            <a:pPr algn="just"/>
            <a:r>
              <a:rPr lang="en-US" sz="5600" dirty="0"/>
              <a:t>Jury may ask company’s to present merit of their project through online interaction as a part of the verification process  </a:t>
            </a:r>
          </a:p>
          <a:p>
            <a:pPr algn="just"/>
            <a:r>
              <a:rPr lang="en-US" sz="5600" dirty="0"/>
              <a:t>Please note, at present this category of award is open to all  type of  companies, major, medium, small and start ups. Jury’s decision on the category’s awarded will be treated as final and binding.</a:t>
            </a:r>
            <a:endParaRPr lang="en-US" sz="4800" dirty="0"/>
          </a:p>
        </p:txBody>
      </p:sp>
      <p:sp>
        <p:nvSpPr>
          <p:cNvPr id="3" name="Footer Placeholder 2"/>
          <p:cNvSpPr>
            <a:spLocks noGrp="1"/>
          </p:cNvSpPr>
          <p:nvPr>
            <p:ph type="ftr" sz="quarter" idx="11"/>
          </p:nvPr>
        </p:nvSpPr>
        <p:spPr/>
        <p:txBody>
          <a:bodyPr/>
          <a:lstStyle/>
          <a:p>
            <a:r>
              <a:rPr lang="en-IN" dirty="0"/>
              <a:t>www.imc-itawards.in</a:t>
            </a:r>
          </a:p>
        </p:txBody>
      </p:sp>
      <p:sp>
        <p:nvSpPr>
          <p:cNvPr id="4" name="Title 3"/>
          <p:cNvSpPr>
            <a:spLocks noGrp="1"/>
          </p:cNvSpPr>
          <p:nvPr>
            <p:ph type="title"/>
          </p:nvPr>
        </p:nvSpPr>
        <p:spPr/>
        <p:txBody>
          <a:bodyPr/>
          <a:lstStyle/>
          <a:p>
            <a:r>
              <a:rPr lang="en-US" dirty="0"/>
              <a:t>Cont’d…</a:t>
            </a:r>
            <a:endParaRPr lang="en-IN" dirty="0"/>
          </a:p>
        </p:txBody>
      </p:sp>
    </p:spTree>
    <p:extLst>
      <p:ext uri="{BB962C8B-B14F-4D97-AF65-F5344CB8AC3E}">
        <p14:creationId xmlns:p14="http://schemas.microsoft.com/office/powerpoint/2010/main" val="36862263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819</TotalTime>
  <Words>2661</Words>
  <Application>Microsoft Office PowerPoint</Application>
  <PresentationFormat>On-screen Show (16:9)</PresentationFormat>
  <Paragraphs>222</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Calibri</vt:lpstr>
      <vt:lpstr>Cambria</vt:lpstr>
      <vt:lpstr>Franklin Gothic Medium</vt:lpstr>
      <vt:lpstr>Tahoma</vt:lpstr>
      <vt:lpstr>Times New Roman</vt:lpstr>
      <vt:lpstr>Wingdings</vt:lpstr>
      <vt:lpstr>Grid</vt:lpstr>
      <vt:lpstr>IMC Digital Technology Awards 2024</vt:lpstr>
      <vt:lpstr>applicants can apply in  3 Categories</vt:lpstr>
      <vt:lpstr>This deck provide information  required  for filing  nomination for  any above mentioned category  of  awards   and also share a brief of shortlisting criteria Instructions and PROCEDUREs  </vt:lpstr>
      <vt:lpstr>Application completion guideline for 2024 Awards</vt:lpstr>
      <vt:lpstr>Award  Ceremony</vt:lpstr>
      <vt:lpstr>Process for application and selection of award winners for  category  I : Tech Innovation Awards Fintech, Healthtech, Edutech and General  category </vt:lpstr>
      <vt:lpstr>PowerPoint Presentation</vt:lpstr>
      <vt:lpstr>Process for application and selection of award winners for  category  I : Tech Innovation Awards (PART B)  Fintech, Energy, Healthtech, Edutech and General  category </vt:lpstr>
      <vt:lpstr>Cont’d…</vt:lpstr>
      <vt:lpstr>Shortlisting criteria  Category I</vt:lpstr>
      <vt:lpstr>SELECTION CRITERIA - category  II : Digital Leadership Awards  Honouring CDOs and Digital Leaders who have demonstrated outstanding results in business transformation</vt:lpstr>
      <vt:lpstr>PowerPoint Presentation</vt:lpstr>
      <vt:lpstr>SELECTION CRITERIA - category  II : Digital Leadership Awards  (PART B) Honouring CDOs and Digital Leaders who have demonstrated outstanding results in business transformation</vt:lpstr>
      <vt:lpstr>Shortlisting criteria  Category II</vt:lpstr>
      <vt:lpstr>Category  III Maverick Effect Awards</vt:lpstr>
      <vt:lpstr>Category  III who can apply?</vt:lpstr>
      <vt:lpstr>Procedure and Awards category</vt:lpstr>
      <vt:lpstr>Broad criteria for shortlisting of  Maverick Effect award</vt:lpstr>
      <vt:lpstr>Required information from applicant</vt:lpstr>
      <vt:lpstr>Illustration/ example This  Example taken  form recently published book    Maverick Effects   authored by Harish Mehta, Former Founding Chairman NASSCOM and  current chairman of Onward technologies</vt:lpstr>
      <vt:lpstr>Application Requirements</vt:lpstr>
      <vt:lpstr>Declaration</vt:lpstr>
      <vt:lpstr>All the Best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Selby Nambisan</cp:lastModifiedBy>
  <cp:revision>162</cp:revision>
  <dcterms:created xsi:type="dcterms:W3CDTF">2020-12-22T05:27:49Z</dcterms:created>
  <dcterms:modified xsi:type="dcterms:W3CDTF">2023-12-04T05:06:31Z</dcterms:modified>
</cp:coreProperties>
</file>